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Poppins Light" charset="1" panose="02000000000000000000"/>
      <p:regular r:id="rId12"/>
    </p:embeddedFont>
    <p:embeddedFont>
      <p:font typeface="Poppins Light Bold" charset="1" panose="02000000000000000000"/>
      <p:regular r:id="rId13"/>
    </p:embeddedFont>
    <p:embeddedFont>
      <p:font typeface="Poppins Medium" charset="1" panose="02000000000000000000"/>
      <p:regular r:id="rId14"/>
    </p:embeddedFont>
    <p:embeddedFont>
      <p:font typeface="Poppins Medium Bold" charset="1" panose="02000000000000000000"/>
      <p:regular r:id="rId15"/>
    </p:embeddedFont>
    <p:embeddedFont>
      <p:font typeface="HK Grotesk Bold" charset="1" panose="00000800000000000000"/>
      <p:regular r:id="rId16"/>
    </p:embeddedFont>
    <p:embeddedFont>
      <p:font typeface="HK Grotesk Bold Italics" charset="1" panose="000008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SemiBold" charset="1" panose="00000700000000000000"/>
      <p:regular r:id="rId28"/>
    </p:embeddedFont>
    <p:embeddedFont>
      <p:font typeface="Open Sauce SemiBold Bold" charset="1" panose="00000A00000000000000"/>
      <p:regular r:id="rId29"/>
    </p:embeddedFont>
    <p:embeddedFont>
      <p:font typeface="Open Sauce SemiBold Italics" charset="1" panose="00000700000000000000"/>
      <p:regular r:id="rId30"/>
    </p:embeddedFont>
    <p:embeddedFont>
      <p:font typeface="Open Sauce SemiBold Bold Italics" charset="1" panose="00000A00000000000000"/>
      <p:regular r:id="rId31"/>
    </p:embeddedFont>
    <p:embeddedFont>
      <p:font typeface="Canva Sans 1" charset="1" panose="020B0503030501040103"/>
      <p:regular r:id="rId32"/>
    </p:embeddedFont>
    <p:embeddedFont>
      <p:font typeface="Canva Sans 1 Bold" charset="1" panose="020B0803030501040103"/>
      <p:regular r:id="rId33"/>
    </p:embeddedFont>
    <p:embeddedFont>
      <p:font typeface="Canva Sans 1 Italics" charset="1" panose="020B0503030501040103"/>
      <p:regular r:id="rId34"/>
    </p:embeddedFont>
    <p:embeddedFont>
      <p:font typeface="Canva Sans 1 Bold Italics" charset="1" panose="020B0803030501040103"/>
      <p:regular r:id="rId35"/>
    </p:embeddedFont>
    <p:embeddedFont>
      <p:font typeface="Canva Sans 2" charset="1" panose="020B0503030501040103"/>
      <p:regular r:id="rId36"/>
    </p:embeddedFont>
    <p:embeddedFont>
      <p:font typeface="Canva Sans 2 Bold" charset="1" panose="020B0803030501040103"/>
      <p:regular r:id="rId37"/>
    </p:embeddedFont>
    <p:embeddedFont>
      <p:font typeface="Canva Sans 2 Italics" charset="1" panose="020B0503030501040103"/>
      <p:regular r:id="rId38"/>
    </p:embeddedFont>
    <p:embeddedFont>
      <p:font typeface="Canva Sans 2 Bold Italics" charset="1" panose="020B08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During the project, we had to learn and adapt to new technologies (svelte) that were unfamiliar to us. Our team recognized the importance of embracing change and expanding our skills to overcome this challenge. This process not only improved our abilities but also provided us with greater flexibility and efficiency in executing project tasks. We now stand equipped with a broader skillset and a commitment to staying innovative.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Fj2Nbn-_0.mp4" Type="http://schemas.openxmlformats.org/officeDocument/2006/relationships/video"/><Relationship Id="rId4" Target="../media/VAFj2Nbn-_0.mp4" Type="http://schemas.microsoft.com/office/2007/relationships/media"/></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937808"/>
            <a:ext cx="8596207" cy="2613084"/>
          </a:xfrm>
          <a:prstGeom prst="rect">
            <a:avLst/>
          </a:prstGeom>
        </p:spPr>
        <p:txBody>
          <a:bodyPr anchor="t" rtlCol="false" tIns="0" lIns="0" bIns="0" rIns="0">
            <a:spAutoFit/>
          </a:bodyPr>
          <a:lstStyle/>
          <a:p>
            <a:pPr>
              <a:lnSpc>
                <a:spcPts val="6842"/>
              </a:lnSpc>
            </a:pPr>
            <a:r>
              <a:rPr lang="en-US" sz="5848">
                <a:solidFill>
                  <a:srgbClr val="000000"/>
                </a:solidFill>
                <a:latin typeface="Open Sauce SemiBold"/>
              </a:rPr>
              <a:t>Modular Framework for Data Acquisition and Annotation (MFDAA) </a:t>
            </a:r>
          </a:p>
        </p:txBody>
      </p:sp>
      <p:grpSp>
        <p:nvGrpSpPr>
          <p:cNvPr name="Group 3" id="3"/>
          <p:cNvGrpSpPr/>
          <p:nvPr/>
        </p:nvGrpSpPr>
        <p:grpSpPr>
          <a:xfrm rot="0">
            <a:off x="5931061" y="-1482237"/>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grpSp>
        <p:nvGrpSpPr>
          <p:cNvPr name="Group 6" id="6"/>
          <p:cNvGrpSpPr/>
          <p:nvPr/>
        </p:nvGrpSpPr>
        <p:grpSpPr>
          <a:xfrm rot="0">
            <a:off x="1028700" y="1016820"/>
            <a:ext cx="4479502" cy="519545"/>
            <a:chOff x="0" y="0"/>
            <a:chExt cx="5972669" cy="692727"/>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72575" cy="692727"/>
            </a:xfrm>
            <a:prstGeom prst="rect">
              <a:avLst/>
            </a:prstGeom>
          </p:spPr>
        </p:pic>
        <p:sp>
          <p:nvSpPr>
            <p:cNvPr name="TextBox 8" id="8"/>
            <p:cNvSpPr txBox="true"/>
            <p:nvPr/>
          </p:nvSpPr>
          <p:spPr>
            <a:xfrm rot="0">
              <a:off x="893018" y="127845"/>
              <a:ext cx="5079651" cy="419505"/>
            </a:xfrm>
            <a:prstGeom prst="rect">
              <a:avLst/>
            </a:prstGeom>
          </p:spPr>
          <p:txBody>
            <a:bodyPr anchor="t" rtlCol="false" tIns="0" lIns="0" bIns="0" rIns="0">
              <a:spAutoFit/>
            </a:bodyPr>
            <a:lstStyle/>
            <a:p>
              <a:pPr>
                <a:lnSpc>
                  <a:spcPts val="2547"/>
                </a:lnSpc>
              </a:pPr>
              <a:r>
                <a:rPr lang="en-US" sz="1886" spc="226">
                  <a:solidFill>
                    <a:srgbClr val="2E2E2E"/>
                  </a:solidFill>
                  <a:latin typeface="Montserrat Classic"/>
                </a:rPr>
                <a:t>MFDAA</a:t>
              </a:r>
            </a:p>
          </p:txBody>
        </p:sp>
      </p:grpSp>
      <p:pic>
        <p:nvPicPr>
          <p:cNvPr name="Picture 9" id="9"/>
          <p:cNvPicPr>
            <a:picLocks noChangeAspect="true"/>
          </p:cNvPicPr>
          <p:nvPr/>
        </p:nvPicPr>
        <p:blipFill>
          <a:blip r:embed="rId4"/>
          <a:srcRect l="0" t="0" r="0" b="0"/>
          <a:stretch>
            <a:fillRect/>
          </a:stretch>
        </p:blipFill>
        <p:spPr>
          <a:xfrm flipH="false" flipV="false" rot="0">
            <a:off x="9624907" y="3355793"/>
            <a:ext cx="8399886" cy="4609438"/>
          </a:xfrm>
          <a:prstGeom prst="rect">
            <a:avLst/>
          </a:prstGeom>
        </p:spPr>
      </p:pic>
      <p:sp>
        <p:nvSpPr>
          <p:cNvPr name="TextBox 10" id="10"/>
          <p:cNvSpPr txBox="true"/>
          <p:nvPr/>
        </p:nvSpPr>
        <p:spPr>
          <a:xfrm rot="0">
            <a:off x="1038225" y="5679561"/>
            <a:ext cx="6087419" cy="2051304"/>
          </a:xfrm>
          <a:prstGeom prst="rect">
            <a:avLst/>
          </a:prstGeom>
        </p:spPr>
        <p:txBody>
          <a:bodyPr anchor="t" rtlCol="false" tIns="0" lIns="0" bIns="0" rIns="0">
            <a:spAutoFit/>
          </a:bodyPr>
          <a:lstStyle/>
          <a:p>
            <a:pPr>
              <a:lnSpc>
                <a:spcPts val="3107"/>
              </a:lnSpc>
            </a:pPr>
            <a:r>
              <a:rPr lang="en-US" sz="2799" spc="-83">
                <a:solidFill>
                  <a:srgbClr val="082F69"/>
                </a:solidFill>
                <a:latin typeface="HK Grotesk Bold"/>
              </a:rPr>
              <a:t>Authors:</a:t>
            </a:r>
          </a:p>
          <a:p>
            <a:pPr marL="604519" indent="-302260" lvl="1">
              <a:lnSpc>
                <a:spcPts val="3107"/>
              </a:lnSpc>
              <a:buFont typeface="Arial"/>
              <a:buChar char="•"/>
            </a:pPr>
            <a:r>
              <a:rPr lang="en-US" sz="2799" spc="-83">
                <a:solidFill>
                  <a:srgbClr val="082F69"/>
                </a:solidFill>
                <a:latin typeface="HK Grotesk Bold"/>
              </a:rPr>
              <a:t>Pedro Durval              nº 103173 </a:t>
            </a:r>
          </a:p>
          <a:p>
            <a:pPr marL="604519" indent="-302260" lvl="1">
              <a:lnSpc>
                <a:spcPts val="3107"/>
              </a:lnSpc>
              <a:buFont typeface="Arial"/>
              <a:buChar char="•"/>
            </a:pPr>
            <a:r>
              <a:rPr lang="en-US" sz="2799" spc="-83">
                <a:solidFill>
                  <a:srgbClr val="082F69"/>
                </a:solidFill>
                <a:latin typeface="HK Grotesk Bold"/>
              </a:rPr>
              <a:t>João Afonso               nº 103037</a:t>
            </a:r>
          </a:p>
          <a:p>
            <a:pPr marL="604519" indent="-302260" lvl="1">
              <a:lnSpc>
                <a:spcPts val="3107"/>
              </a:lnSpc>
              <a:buFont typeface="Arial"/>
              <a:buChar char="•"/>
            </a:pPr>
            <a:r>
              <a:rPr lang="en-US" sz="2799" spc="-83">
                <a:solidFill>
                  <a:srgbClr val="082F69"/>
                </a:solidFill>
                <a:latin typeface="HK Grotesk Bold"/>
              </a:rPr>
              <a:t>Eduardo Fernandes nº 102648</a:t>
            </a:r>
          </a:p>
          <a:p>
            <a:pPr>
              <a:lnSpc>
                <a:spcPts val="310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2200261" y="458113"/>
            <a:ext cx="5600405" cy="1612809"/>
          </a:xfrm>
          <a:prstGeom prst="rect">
            <a:avLst/>
          </a:prstGeom>
        </p:spPr>
        <p:txBody>
          <a:bodyPr anchor="t" rtlCol="false" tIns="0" lIns="0" bIns="0" rIns="0">
            <a:spAutoFit/>
          </a:bodyPr>
          <a:lstStyle/>
          <a:p>
            <a:pPr algn="ctr">
              <a:lnSpc>
                <a:spcPts val="6363"/>
              </a:lnSpc>
            </a:pPr>
            <a:r>
              <a:rPr lang="en-US" sz="5303">
                <a:solidFill>
                  <a:srgbClr val="082F69"/>
                </a:solidFill>
                <a:latin typeface="Poppins Medium"/>
              </a:rPr>
              <a:t>Functional</a:t>
            </a:r>
          </a:p>
          <a:p>
            <a:pPr algn="ctr">
              <a:lnSpc>
                <a:spcPts val="6363"/>
              </a:lnSpc>
            </a:pPr>
            <a:r>
              <a:rPr lang="en-US" sz="5303">
                <a:solidFill>
                  <a:srgbClr val="082F69"/>
                </a:solidFill>
                <a:latin typeface="Poppins Medium"/>
              </a:rPr>
              <a:t>Requirements</a:t>
            </a:r>
          </a:p>
        </p:txBody>
      </p:sp>
      <p:sp>
        <p:nvSpPr>
          <p:cNvPr name="TextBox 3" id="3"/>
          <p:cNvSpPr txBox="true"/>
          <p:nvPr/>
        </p:nvSpPr>
        <p:spPr>
          <a:xfrm rot="0">
            <a:off x="2200261" y="2323322"/>
            <a:ext cx="5600405" cy="7700410"/>
          </a:xfrm>
          <a:prstGeom prst="rect">
            <a:avLst/>
          </a:prstGeom>
        </p:spPr>
        <p:txBody>
          <a:bodyPr anchor="t" rtlCol="false" tIns="0" lIns="0" bIns="0" rIns="0">
            <a:spAutoFit/>
          </a:bodyPr>
          <a:lstStyle/>
          <a:p>
            <a:pPr marL="530949" indent="-265474" lvl="1">
              <a:lnSpc>
                <a:spcPts val="3442"/>
              </a:lnSpc>
              <a:buFont typeface="Arial"/>
              <a:buChar char="•"/>
            </a:pPr>
            <a:r>
              <a:rPr lang="en-US" sz="2459">
                <a:solidFill>
                  <a:srgbClr val="2E2E2E"/>
                </a:solidFill>
                <a:latin typeface="Poppins Light"/>
              </a:rPr>
              <a:t>Data Acquisition: The platform should be able to capture video data inside the framework and import from various sources.</a:t>
            </a:r>
          </a:p>
          <a:p>
            <a:pPr>
              <a:lnSpc>
                <a:spcPts val="3442"/>
              </a:lnSpc>
            </a:pPr>
          </a:p>
          <a:p>
            <a:pPr marL="530949" indent="-265474" lvl="1">
              <a:lnSpc>
                <a:spcPts val="3442"/>
              </a:lnSpc>
              <a:buFont typeface="Arial"/>
              <a:buChar char="•"/>
            </a:pPr>
            <a:r>
              <a:rPr lang="en-US" sz="2459">
                <a:solidFill>
                  <a:srgbClr val="2E2E2E"/>
                </a:solidFill>
                <a:latin typeface="Poppins Light"/>
              </a:rPr>
              <a:t>Annotation and Labeling: should provide to users an intuitive approach for labeling and annotating videos.</a:t>
            </a:r>
          </a:p>
          <a:p>
            <a:pPr>
              <a:lnSpc>
                <a:spcPts val="3442"/>
              </a:lnSpc>
            </a:pPr>
          </a:p>
          <a:p>
            <a:pPr marL="530949" indent="-265474" lvl="1">
              <a:lnSpc>
                <a:spcPts val="3442"/>
              </a:lnSpc>
              <a:buFont typeface="Arial"/>
              <a:buChar char="•"/>
            </a:pPr>
            <a:r>
              <a:rPr lang="en-US" sz="2459">
                <a:solidFill>
                  <a:srgbClr val="2E2E2E"/>
                </a:solidFill>
                <a:latin typeface="Poppins Light"/>
              </a:rPr>
              <a:t>Allow colaboration between users by allowing projects to be public and expandable with export and import features.</a:t>
            </a:r>
          </a:p>
          <a:p>
            <a:pPr>
              <a:lnSpc>
                <a:spcPts val="3442"/>
              </a:lnSpc>
            </a:pPr>
          </a:p>
          <a:p>
            <a:pPr marL="530949" indent="-265474" lvl="1">
              <a:lnSpc>
                <a:spcPts val="3442"/>
              </a:lnSpc>
              <a:buFont typeface="Arial"/>
              <a:buChar char="•"/>
            </a:pPr>
            <a:r>
              <a:rPr lang="en-US" sz="2459">
                <a:solidFill>
                  <a:srgbClr val="2E2E2E"/>
                </a:solidFill>
                <a:latin typeface="Poppins Light"/>
              </a:rPr>
              <a:t>Visualization of analysis processes</a:t>
            </a:r>
          </a:p>
          <a:p>
            <a:pPr>
              <a:lnSpc>
                <a:spcPts val="3442"/>
              </a:lnSpc>
            </a:pPr>
          </a:p>
        </p:txBody>
      </p:sp>
      <p:sp>
        <p:nvSpPr>
          <p:cNvPr name="AutoShape 4" id="4"/>
          <p:cNvSpPr/>
          <p:nvPr/>
        </p:nvSpPr>
        <p:spPr>
          <a:xfrm>
            <a:off x="2200261" y="2271279"/>
            <a:ext cx="5600405" cy="0"/>
          </a:xfrm>
          <a:prstGeom prst="line">
            <a:avLst/>
          </a:prstGeom>
          <a:ln cap="rnd" w="19050">
            <a:solidFill>
              <a:srgbClr val="10B5BF"/>
            </a:solidFill>
            <a:prstDash val="solid"/>
            <a:headEnd type="none" len="sm" w="sm"/>
            <a:tailEnd type="none" len="sm" w="sm"/>
          </a:ln>
        </p:spPr>
      </p:sp>
      <p:sp>
        <p:nvSpPr>
          <p:cNvPr name="TextBox 5" id="5"/>
          <p:cNvSpPr txBox="true"/>
          <p:nvPr/>
        </p:nvSpPr>
        <p:spPr>
          <a:xfrm rot="0">
            <a:off x="10487334" y="558802"/>
            <a:ext cx="5600405" cy="1612809"/>
          </a:xfrm>
          <a:prstGeom prst="rect">
            <a:avLst/>
          </a:prstGeom>
        </p:spPr>
        <p:txBody>
          <a:bodyPr anchor="t" rtlCol="false" tIns="0" lIns="0" bIns="0" rIns="0">
            <a:spAutoFit/>
          </a:bodyPr>
          <a:lstStyle/>
          <a:p>
            <a:pPr algn="ctr">
              <a:lnSpc>
                <a:spcPts val="6369"/>
              </a:lnSpc>
            </a:pPr>
            <a:r>
              <a:rPr lang="en-US" sz="5308">
                <a:solidFill>
                  <a:srgbClr val="082F69"/>
                </a:solidFill>
                <a:latin typeface="Poppins Medium"/>
              </a:rPr>
              <a:t>Non-functional</a:t>
            </a:r>
          </a:p>
          <a:p>
            <a:pPr algn="ctr">
              <a:lnSpc>
                <a:spcPts val="6369"/>
              </a:lnSpc>
            </a:pPr>
            <a:r>
              <a:rPr lang="en-US" sz="5308">
                <a:solidFill>
                  <a:srgbClr val="082F69"/>
                </a:solidFill>
                <a:latin typeface="Poppins Medium"/>
              </a:rPr>
              <a:t>Requirements</a:t>
            </a:r>
          </a:p>
        </p:txBody>
      </p:sp>
      <p:sp>
        <p:nvSpPr>
          <p:cNvPr name="TextBox 6" id="6"/>
          <p:cNvSpPr txBox="true"/>
          <p:nvPr/>
        </p:nvSpPr>
        <p:spPr>
          <a:xfrm rot="0">
            <a:off x="10487334" y="2323322"/>
            <a:ext cx="5600405" cy="6414535"/>
          </a:xfrm>
          <a:prstGeom prst="rect">
            <a:avLst/>
          </a:prstGeom>
        </p:spPr>
        <p:txBody>
          <a:bodyPr anchor="t" rtlCol="false" tIns="0" lIns="0" bIns="0" rIns="0">
            <a:spAutoFit/>
          </a:bodyPr>
          <a:lstStyle/>
          <a:p>
            <a:pPr marL="530949" indent="-265474" lvl="1">
              <a:lnSpc>
                <a:spcPts val="3442"/>
              </a:lnSpc>
              <a:buFont typeface="Arial"/>
              <a:buChar char="•"/>
            </a:pPr>
            <a:r>
              <a:rPr lang="en-US" sz="2459">
                <a:solidFill>
                  <a:srgbClr val="2E2E2E"/>
                </a:solidFill>
                <a:latin typeface="Poppins Light"/>
              </a:rPr>
              <a:t>Performance and Scalability, framework should be efficient and scalable to handle large video datasets.</a:t>
            </a:r>
          </a:p>
          <a:p>
            <a:pPr>
              <a:lnSpc>
                <a:spcPts val="3442"/>
              </a:lnSpc>
            </a:pPr>
          </a:p>
          <a:p>
            <a:pPr marL="530949" indent="-265474" lvl="1">
              <a:lnSpc>
                <a:spcPts val="3442"/>
              </a:lnSpc>
              <a:buFont typeface="Arial"/>
              <a:buChar char="•"/>
            </a:pPr>
            <a:r>
              <a:rPr lang="en-US" sz="2459">
                <a:solidFill>
                  <a:srgbClr val="2E2E2E"/>
                </a:solidFill>
                <a:latin typeface="Poppins Light"/>
              </a:rPr>
              <a:t>User-Friendly Interface</a:t>
            </a:r>
          </a:p>
          <a:p>
            <a:pPr>
              <a:lnSpc>
                <a:spcPts val="3442"/>
              </a:lnSpc>
            </a:pPr>
          </a:p>
          <a:p>
            <a:pPr marL="530949" indent="-265474" lvl="1">
              <a:lnSpc>
                <a:spcPts val="3442"/>
              </a:lnSpc>
              <a:buFont typeface="Arial"/>
              <a:buChar char="•"/>
            </a:pPr>
            <a:r>
              <a:rPr lang="en-US" sz="2459">
                <a:solidFill>
                  <a:srgbClr val="2E2E2E"/>
                </a:solidFill>
                <a:latin typeface="Poppins Light"/>
              </a:rPr>
              <a:t>Reliability, platform should perform accurately and consistently without errors or failures.</a:t>
            </a:r>
          </a:p>
          <a:p>
            <a:pPr>
              <a:lnSpc>
                <a:spcPts val="3442"/>
              </a:lnSpc>
            </a:pPr>
          </a:p>
          <a:p>
            <a:pPr marL="530950" indent="-265475" lvl="1">
              <a:lnSpc>
                <a:spcPts val="3442"/>
              </a:lnSpc>
              <a:buFont typeface="Arial"/>
              <a:buChar char="•"/>
            </a:pPr>
            <a:r>
              <a:rPr lang="en-US" sz="2459">
                <a:solidFill>
                  <a:srgbClr val="2E2E2E"/>
                </a:solidFill>
                <a:latin typeface="Poppins Light"/>
              </a:rPr>
              <a:t>Accessibility and Compatibility with different browsers and systems</a:t>
            </a:r>
          </a:p>
        </p:txBody>
      </p:sp>
      <p:sp>
        <p:nvSpPr>
          <p:cNvPr name="AutoShape 7" id="7"/>
          <p:cNvSpPr/>
          <p:nvPr/>
        </p:nvSpPr>
        <p:spPr>
          <a:xfrm>
            <a:off x="10487334" y="2289401"/>
            <a:ext cx="5600405" cy="0"/>
          </a:xfrm>
          <a:prstGeom prst="line">
            <a:avLst/>
          </a:prstGeom>
          <a:ln cap="rnd" w="19050">
            <a:solidFill>
              <a:srgbClr val="10B5BF"/>
            </a:solidFill>
            <a:prstDash val="solid"/>
            <a:headEnd type="none" len="sm" w="sm"/>
            <a:tailEnd type="none" len="sm" w="sm"/>
          </a:ln>
        </p:spPr>
      </p:sp>
      <p:pic>
        <p:nvPicPr>
          <p:cNvPr name="Picture 8" id="8"/>
          <p:cNvPicPr>
            <a:picLocks noChangeAspect="true"/>
          </p:cNvPicPr>
          <p:nvPr/>
        </p:nvPicPr>
        <p:blipFill>
          <a:blip r:embed="rId2"/>
          <a:srcRect l="0" t="0" r="0" b="0"/>
          <a:stretch>
            <a:fillRect/>
          </a:stretch>
        </p:blipFill>
        <p:spPr>
          <a:xfrm flipH="false" flipV="false" rot="0">
            <a:off x="7918456" y="6641712"/>
            <a:ext cx="2448073" cy="266094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3352" y="5143500"/>
            <a:ext cx="2564962" cy="264181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4239"/>
          <a:stretch>
            <a:fillRect/>
          </a:stretch>
        </p:blipFill>
        <p:spPr>
          <a:xfrm flipH="false" flipV="false" rot="-5400000">
            <a:off x="13038113" y="7723391"/>
            <a:ext cx="7407612" cy="3491319"/>
          </a:xfrm>
          <a:prstGeom prst="rect">
            <a:avLst/>
          </a:prstGeom>
        </p:spPr>
      </p:pic>
      <p:sp>
        <p:nvSpPr>
          <p:cNvPr name="TextBox 4" id="4"/>
          <p:cNvSpPr txBox="true"/>
          <p:nvPr/>
        </p:nvSpPr>
        <p:spPr>
          <a:xfrm rot="0">
            <a:off x="1485881" y="2658825"/>
            <a:ext cx="14938591" cy="497840"/>
          </a:xfrm>
          <a:prstGeom prst="rect">
            <a:avLst/>
          </a:prstGeom>
        </p:spPr>
        <p:txBody>
          <a:bodyPr anchor="t" rtlCol="false" tIns="0" lIns="0" bIns="0" rIns="0">
            <a:spAutoFit/>
          </a:bodyPr>
          <a:lstStyle/>
          <a:p>
            <a:pPr>
              <a:lnSpc>
                <a:spcPts val="4060"/>
              </a:lnSpc>
            </a:pPr>
          </a:p>
        </p:txBody>
      </p:sp>
      <p:sp>
        <p:nvSpPr>
          <p:cNvPr name="TextBox 5" id="5"/>
          <p:cNvSpPr txBox="true"/>
          <p:nvPr/>
        </p:nvSpPr>
        <p:spPr>
          <a:xfrm rot="0">
            <a:off x="3603538" y="2432962"/>
            <a:ext cx="12521485" cy="435714"/>
          </a:xfrm>
          <a:prstGeom prst="rect">
            <a:avLst/>
          </a:prstGeom>
        </p:spPr>
        <p:txBody>
          <a:bodyPr anchor="t" rtlCol="false" tIns="0" lIns="0" bIns="0" rIns="0">
            <a:spAutoFit/>
          </a:bodyPr>
          <a:lstStyle/>
          <a:p>
            <a:pPr>
              <a:lnSpc>
                <a:spcPts val="3575"/>
              </a:lnSpc>
            </a:pPr>
          </a:p>
        </p:txBody>
      </p:sp>
      <p:pic>
        <p:nvPicPr>
          <p:cNvPr name="Picture 6" id="6"/>
          <p:cNvPicPr>
            <a:picLocks noChangeAspect="true"/>
          </p:cNvPicPr>
          <p:nvPr/>
        </p:nvPicPr>
        <p:blipFill>
          <a:blip r:embed="rId4"/>
          <a:srcRect l="0" t="0" r="0" b="0"/>
          <a:stretch>
            <a:fillRect/>
          </a:stretch>
        </p:blipFill>
        <p:spPr>
          <a:xfrm flipH="false" flipV="false" rot="0">
            <a:off x="7396947" y="4130896"/>
            <a:ext cx="7084728" cy="576483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767039" y="2079945"/>
            <a:ext cx="7016078" cy="4687802"/>
          </a:xfrm>
          <a:prstGeom prst="rect">
            <a:avLst/>
          </a:prstGeom>
        </p:spPr>
      </p:pic>
      <p:sp>
        <p:nvSpPr>
          <p:cNvPr name="TextBox 8" id="8"/>
          <p:cNvSpPr txBox="true"/>
          <p:nvPr/>
        </p:nvSpPr>
        <p:spPr>
          <a:xfrm rot="0">
            <a:off x="1028700" y="907466"/>
            <a:ext cx="11185586" cy="1016889"/>
          </a:xfrm>
          <a:prstGeom prst="rect">
            <a:avLst/>
          </a:prstGeom>
        </p:spPr>
        <p:txBody>
          <a:bodyPr anchor="t" rtlCol="false" tIns="0" lIns="0" bIns="0" rIns="0">
            <a:spAutoFit/>
          </a:bodyPr>
          <a:lstStyle/>
          <a:p>
            <a:pPr algn="ctr">
              <a:lnSpc>
                <a:spcPts val="8073"/>
              </a:lnSpc>
            </a:pPr>
            <a:r>
              <a:rPr lang="en-US" sz="6900">
                <a:solidFill>
                  <a:srgbClr val="000000"/>
                </a:solidFill>
                <a:latin typeface="Open Sauce SemiBold"/>
              </a:rPr>
              <a:t>Low-Fidelity Prototype</a:t>
            </a:r>
          </a:p>
        </p:txBody>
      </p:sp>
      <p:sp>
        <p:nvSpPr>
          <p:cNvPr name="TextBox 9" id="9"/>
          <p:cNvSpPr txBox="true"/>
          <p:nvPr/>
        </p:nvSpPr>
        <p:spPr>
          <a:xfrm rot="0">
            <a:off x="1282481" y="2716275"/>
            <a:ext cx="6114466" cy="2357248"/>
          </a:xfrm>
          <a:prstGeom prst="rect">
            <a:avLst/>
          </a:prstGeom>
        </p:spPr>
        <p:txBody>
          <a:bodyPr anchor="t" rtlCol="false" tIns="0" lIns="0" bIns="0" rIns="0">
            <a:spAutoFit/>
          </a:bodyPr>
          <a:lstStyle/>
          <a:p>
            <a:pPr marL="582927" indent="-291463" lvl="1">
              <a:lnSpc>
                <a:spcPts val="4778"/>
              </a:lnSpc>
              <a:buFont typeface="Arial"/>
              <a:buChar char="•"/>
            </a:pPr>
            <a:r>
              <a:rPr lang="en-US" sz="2699">
                <a:solidFill>
                  <a:srgbClr val="000000"/>
                </a:solidFill>
                <a:latin typeface="Canva Sans 1"/>
              </a:rPr>
              <a:t>In the early stages, we developed a </a:t>
            </a:r>
            <a:r>
              <a:rPr lang="en-US" sz="2699">
                <a:solidFill>
                  <a:srgbClr val="000000"/>
                </a:solidFill>
                <a:latin typeface="Canva Sans 1 Bold"/>
              </a:rPr>
              <a:t>Low-Fidelity prototype</a:t>
            </a:r>
          </a:p>
          <a:p>
            <a:pPr>
              <a:lnSpc>
                <a:spcPts val="4778"/>
              </a:lnSpc>
            </a:pPr>
          </a:p>
          <a:p>
            <a:pPr marL="582927" indent="-291463" lvl="1">
              <a:lnSpc>
                <a:spcPts val="4778"/>
              </a:lnSpc>
              <a:buFont typeface="Arial"/>
              <a:buChar char="•"/>
            </a:pPr>
            <a:r>
              <a:rPr lang="en-US" sz="2699">
                <a:solidFill>
                  <a:srgbClr val="000000"/>
                </a:solidFill>
                <a:latin typeface="Canva Sans 1"/>
              </a:rPr>
              <a:t>User </a:t>
            </a:r>
            <a:r>
              <a:rPr lang="en-US" sz="2699">
                <a:solidFill>
                  <a:srgbClr val="000000"/>
                </a:solidFill>
                <a:latin typeface="Canva Sans 1 Bold"/>
              </a:rPr>
              <a:t>Test</a:t>
            </a:r>
            <a:r>
              <a:rPr lang="en-US" sz="2699">
                <a:solidFill>
                  <a:srgbClr val="000000"/>
                </a:solidFill>
                <a:latin typeface="Canva Sans 1"/>
              </a:rPr>
              <a:t> Prototype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688837" y="472353"/>
            <a:ext cx="16570463" cy="752475"/>
          </a:xfrm>
          <a:prstGeom prst="rect">
            <a:avLst/>
          </a:prstGeom>
        </p:spPr>
        <p:txBody>
          <a:bodyPr anchor="t" rtlCol="false" tIns="0" lIns="0" bIns="0" rIns="0">
            <a:spAutoFit/>
          </a:bodyPr>
          <a:lstStyle/>
          <a:p>
            <a:pPr algn="ctr">
              <a:lnSpc>
                <a:spcPts val="5850"/>
              </a:lnSpc>
            </a:pPr>
            <a:r>
              <a:rPr lang="en-US" sz="5000">
                <a:solidFill>
                  <a:srgbClr val="000000"/>
                </a:solidFill>
                <a:latin typeface="Open Sauce SemiBold"/>
              </a:rPr>
              <a:t>Evaluate the MFDAA app prototype (WORFKFLOW)</a:t>
            </a:r>
          </a:p>
        </p:txBody>
      </p:sp>
      <p:sp>
        <p:nvSpPr>
          <p:cNvPr name="TextBox 3" id="3"/>
          <p:cNvSpPr txBox="true"/>
          <p:nvPr/>
        </p:nvSpPr>
        <p:spPr>
          <a:xfrm rot="0">
            <a:off x="688837" y="1737874"/>
            <a:ext cx="7394797" cy="8810735"/>
          </a:xfrm>
          <a:prstGeom prst="rect">
            <a:avLst/>
          </a:prstGeom>
        </p:spPr>
        <p:txBody>
          <a:bodyPr anchor="t" rtlCol="false" tIns="0" lIns="0" bIns="0" rIns="0">
            <a:spAutoFit/>
          </a:bodyPr>
          <a:lstStyle/>
          <a:p>
            <a:pPr marL="567829" indent="-283914" lvl="1">
              <a:lnSpc>
                <a:spcPts val="4655"/>
              </a:lnSpc>
              <a:buFont typeface="Arial"/>
              <a:buChar char="•"/>
            </a:pPr>
            <a:r>
              <a:rPr lang="en-US" sz="2630">
                <a:solidFill>
                  <a:srgbClr val="000000"/>
                </a:solidFill>
                <a:latin typeface="Canva Sans 1"/>
              </a:rPr>
              <a:t>Search for users to test our app prototype. </a:t>
            </a:r>
          </a:p>
          <a:p>
            <a:pPr>
              <a:lnSpc>
                <a:spcPts val="4655"/>
              </a:lnSpc>
            </a:pPr>
          </a:p>
          <a:p>
            <a:pPr marL="567829" indent="-283914" lvl="1">
              <a:lnSpc>
                <a:spcPts val="4655"/>
              </a:lnSpc>
              <a:buFont typeface="Arial"/>
              <a:buChar char="•"/>
            </a:pPr>
            <a:r>
              <a:rPr lang="en-US" sz="2630">
                <a:solidFill>
                  <a:srgbClr val="000000"/>
                </a:solidFill>
                <a:latin typeface="Canva Sans 1"/>
              </a:rPr>
              <a:t>A brief explanation was given to the user about what our application consists of. </a:t>
            </a:r>
          </a:p>
          <a:p>
            <a:pPr>
              <a:lnSpc>
                <a:spcPts val="4655"/>
              </a:lnSpc>
            </a:pPr>
          </a:p>
          <a:p>
            <a:pPr marL="567829" indent="-283914" lvl="1">
              <a:lnSpc>
                <a:spcPts val="4655"/>
              </a:lnSpc>
              <a:buFont typeface="Arial"/>
              <a:buChar char="•"/>
            </a:pPr>
            <a:r>
              <a:rPr lang="en-US" sz="2630">
                <a:solidFill>
                  <a:srgbClr val="000000"/>
                </a:solidFill>
                <a:latin typeface="Canva Sans 1"/>
              </a:rPr>
              <a:t>The user was given a consent form to be signed after careful reading. </a:t>
            </a:r>
          </a:p>
          <a:p>
            <a:pPr>
              <a:lnSpc>
                <a:spcPts val="4655"/>
              </a:lnSpc>
            </a:pPr>
          </a:p>
          <a:p>
            <a:pPr marL="567829" indent="-283914" lvl="1">
              <a:lnSpc>
                <a:spcPts val="4655"/>
              </a:lnSpc>
              <a:buFont typeface="Arial"/>
              <a:buChar char="•"/>
            </a:pPr>
            <a:r>
              <a:rPr lang="en-US" sz="2630">
                <a:solidFill>
                  <a:srgbClr val="000000"/>
                </a:solidFill>
                <a:latin typeface="Canva Sans 1"/>
              </a:rPr>
              <a:t>The tasks that the user must perform were announced in order to evaluate their difficulty of execution. </a:t>
            </a:r>
          </a:p>
          <a:p>
            <a:pPr>
              <a:lnSpc>
                <a:spcPts val="4655"/>
              </a:lnSpc>
            </a:pPr>
          </a:p>
          <a:p>
            <a:pPr>
              <a:lnSpc>
                <a:spcPts val="4655"/>
              </a:lnSpc>
            </a:pPr>
            <a:r>
              <a:rPr lang="en-US" sz="2630">
                <a:solidFill>
                  <a:srgbClr val="000000"/>
                </a:solidFill>
                <a:latin typeface="Canva Sans 1"/>
              </a:rPr>
              <a:t> </a:t>
            </a:r>
          </a:p>
          <a:p>
            <a:pPr>
              <a:lnSpc>
                <a:spcPts val="4655"/>
              </a:lnSpc>
            </a:pPr>
          </a:p>
        </p:txBody>
      </p:sp>
      <p:sp>
        <p:nvSpPr>
          <p:cNvPr name="TextBox 4" id="4"/>
          <p:cNvSpPr txBox="true"/>
          <p:nvPr/>
        </p:nvSpPr>
        <p:spPr>
          <a:xfrm rot="0">
            <a:off x="9864503" y="1737874"/>
            <a:ext cx="7394797" cy="7629635"/>
          </a:xfrm>
          <a:prstGeom prst="rect">
            <a:avLst/>
          </a:prstGeom>
        </p:spPr>
        <p:txBody>
          <a:bodyPr anchor="t" rtlCol="false" tIns="0" lIns="0" bIns="0" rIns="0">
            <a:spAutoFit/>
          </a:bodyPr>
          <a:lstStyle/>
          <a:p>
            <a:pPr marL="567829" indent="-283914" lvl="1">
              <a:lnSpc>
                <a:spcPts val="4655"/>
              </a:lnSpc>
              <a:buFont typeface="Arial"/>
              <a:buChar char="•"/>
            </a:pPr>
            <a:r>
              <a:rPr lang="en-US" sz="2630">
                <a:solidFill>
                  <a:srgbClr val="000000"/>
                </a:solidFill>
                <a:latin typeface="Canva Sans 1"/>
              </a:rPr>
              <a:t>It was necessary to use a timer so that the app's founder could determine the execution time of each task.</a:t>
            </a:r>
            <a:r>
              <a:rPr lang="en-US" sz="2630">
                <a:solidFill>
                  <a:srgbClr val="000000"/>
                </a:solidFill>
                <a:latin typeface="Canva Sans 1"/>
              </a:rPr>
              <a:t> </a:t>
            </a:r>
          </a:p>
          <a:p>
            <a:pPr>
              <a:lnSpc>
                <a:spcPts val="4655"/>
              </a:lnSpc>
            </a:pPr>
          </a:p>
          <a:p>
            <a:pPr marL="567829" indent="-283914" lvl="1">
              <a:lnSpc>
                <a:spcPts val="4655"/>
              </a:lnSpc>
              <a:buFont typeface="Arial"/>
              <a:buChar char="•"/>
            </a:pPr>
            <a:r>
              <a:rPr lang="en-US" sz="2630">
                <a:solidFill>
                  <a:srgbClr val="000000"/>
                </a:solidFill>
                <a:latin typeface="Canva Sans 1"/>
              </a:rPr>
              <a:t>Another team member counted the clicks necessary to complete each task and evaluated the ease of each task on a scale of 0-5. </a:t>
            </a:r>
          </a:p>
          <a:p>
            <a:pPr>
              <a:lnSpc>
                <a:spcPts val="4655"/>
              </a:lnSpc>
            </a:pPr>
          </a:p>
          <a:p>
            <a:pPr marL="567829" indent="-283914" lvl="1">
              <a:lnSpc>
                <a:spcPts val="4655"/>
              </a:lnSpc>
              <a:buFont typeface="Arial"/>
              <a:buChar char="•"/>
            </a:pPr>
            <a:r>
              <a:rPr lang="en-US" sz="2630">
                <a:solidFill>
                  <a:srgbClr val="000000"/>
                </a:solidFill>
                <a:latin typeface="Canva Sans 1"/>
              </a:rPr>
              <a:t>Finally, each user was presented with the System Usability Scale (SUS) questionnaire. </a:t>
            </a:r>
          </a:p>
          <a:p>
            <a:pPr>
              <a:lnSpc>
                <a:spcPts val="465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3412819" y="491403"/>
            <a:ext cx="11462362"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Development Validation</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55911" y="0"/>
            <a:ext cx="1406779" cy="1448929"/>
          </a:xfrm>
          <a:prstGeom prst="rect">
            <a:avLst/>
          </a:prstGeom>
        </p:spPr>
      </p:pic>
      <p:sp>
        <p:nvSpPr>
          <p:cNvPr name="TextBox 4" id="4"/>
          <p:cNvSpPr txBox="true"/>
          <p:nvPr/>
        </p:nvSpPr>
        <p:spPr>
          <a:xfrm rot="0">
            <a:off x="1028700" y="2117328"/>
            <a:ext cx="7054934" cy="7157848"/>
          </a:xfrm>
          <a:prstGeom prst="rect">
            <a:avLst/>
          </a:prstGeom>
        </p:spPr>
        <p:txBody>
          <a:bodyPr anchor="t" rtlCol="false" tIns="0" lIns="0" bIns="0" rIns="0">
            <a:spAutoFit/>
          </a:bodyPr>
          <a:lstStyle/>
          <a:p>
            <a:pPr marL="582927" indent="-291463" lvl="1">
              <a:lnSpc>
                <a:spcPts val="4778"/>
              </a:lnSpc>
              <a:buFont typeface="Arial"/>
              <a:buChar char="•"/>
            </a:pPr>
            <a:r>
              <a:rPr lang="en-US" sz="2699">
                <a:solidFill>
                  <a:srgbClr val="000000"/>
                </a:solidFill>
                <a:latin typeface="Canva Sans 1 Bold"/>
              </a:rPr>
              <a:t>15 USER TESTS </a:t>
            </a:r>
          </a:p>
          <a:p>
            <a:pPr marL="1165854" indent="-388618" lvl="2">
              <a:lnSpc>
                <a:spcPts val="4778"/>
              </a:lnSpc>
              <a:buFont typeface="Arial"/>
              <a:buChar char="⚬"/>
            </a:pPr>
            <a:r>
              <a:rPr lang="en-US" sz="2699">
                <a:solidFill>
                  <a:srgbClr val="000000"/>
                </a:solidFill>
                <a:latin typeface="Canva Sans 1 Bold"/>
              </a:rPr>
              <a:t>Profile: </a:t>
            </a:r>
            <a:r>
              <a:rPr lang="en-US" sz="2699">
                <a:solidFill>
                  <a:srgbClr val="000000"/>
                </a:solidFill>
                <a:latin typeface="Canva Sans 1"/>
              </a:rPr>
              <a:t>10/15 - DETI students (18-23 years old); 2/5 - Researchers (45-60); 3/5 - Students outside IT Area (19-25)</a:t>
            </a:r>
          </a:p>
          <a:p>
            <a:pPr marL="1165854" indent="-388618" lvl="2">
              <a:lnSpc>
                <a:spcPts val="4778"/>
              </a:lnSpc>
              <a:buFont typeface="Arial"/>
              <a:buChar char="⚬"/>
            </a:pPr>
            <a:r>
              <a:rPr lang="en-US" sz="2699">
                <a:solidFill>
                  <a:srgbClr val="000000"/>
                </a:solidFill>
                <a:latin typeface="Canva Sans 1 Bold"/>
              </a:rPr>
              <a:t>Tasks</a:t>
            </a:r>
            <a:r>
              <a:rPr lang="en-US" sz="2699">
                <a:solidFill>
                  <a:srgbClr val="000000"/>
                </a:solidFill>
                <a:latin typeface="Canva Sans 1"/>
              </a:rPr>
              <a:t> were created for people to test out our interface;</a:t>
            </a:r>
          </a:p>
          <a:p>
            <a:pPr marL="1165854" indent="-388618" lvl="2">
              <a:lnSpc>
                <a:spcPts val="4778"/>
              </a:lnSpc>
              <a:buFont typeface="Arial"/>
              <a:buChar char="⚬"/>
            </a:pPr>
            <a:r>
              <a:rPr lang="en-US" sz="2699">
                <a:solidFill>
                  <a:srgbClr val="000000"/>
                </a:solidFill>
                <a:latin typeface="Canva Sans 1"/>
              </a:rPr>
              <a:t>The outcome was useful, </a:t>
            </a:r>
            <a:r>
              <a:rPr lang="en-US" sz="2699">
                <a:solidFill>
                  <a:srgbClr val="000000"/>
                </a:solidFill>
                <a:latin typeface="Canva Sans 1 Bold"/>
              </a:rPr>
              <a:t>we were able to make the changes</a:t>
            </a:r>
            <a:r>
              <a:rPr lang="en-US" sz="2699">
                <a:solidFill>
                  <a:srgbClr val="000000"/>
                </a:solidFill>
                <a:latin typeface="Canva Sans 1"/>
              </a:rPr>
              <a:t> needed in our interface to make it more intuitive.</a:t>
            </a:r>
          </a:p>
          <a:p>
            <a:pPr>
              <a:lnSpc>
                <a:spcPts val="4778"/>
              </a:lnSpc>
            </a:pPr>
          </a:p>
        </p:txBody>
      </p:sp>
      <p:graphicFrame>
        <p:nvGraphicFramePr>
          <p:cNvPr name="Table 5" id="5"/>
          <p:cNvGraphicFramePr>
            <a:graphicFrameLocks noGrp="true"/>
          </p:cNvGraphicFramePr>
          <p:nvPr/>
        </p:nvGraphicFramePr>
        <p:xfrm>
          <a:off x="8510333" y="1710598"/>
          <a:ext cx="9452347" cy="8430775"/>
        </p:xfrm>
        <a:graphic>
          <a:graphicData uri="http://schemas.openxmlformats.org/drawingml/2006/table">
            <a:tbl>
              <a:tblPr/>
              <a:tblGrid>
                <a:gridCol w="2257546"/>
                <a:gridCol w="1912163"/>
                <a:gridCol w="1736474"/>
                <a:gridCol w="1998064"/>
                <a:gridCol w="1548100"/>
              </a:tblGrid>
              <a:tr h="1765371">
                <a:tc>
                  <a:txBody>
                    <a:bodyPr anchor="t" rtlCol="false"/>
                    <a:lstStyle/>
                    <a:p>
                      <a:pPr algn="ctr">
                        <a:lnSpc>
                          <a:spcPts val="209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1</a:t>
                      </a:r>
                      <a:endParaRPr lang="en-US" sz="1100"/>
                    </a:p>
                    <a:p>
                      <a:pPr algn="ctr">
                        <a:lnSpc>
                          <a:spcPts val="2379"/>
                        </a:lnSpc>
                      </a:pPr>
                      <a:r>
                        <a:rPr lang="en-US" sz="1699">
                          <a:solidFill>
                            <a:srgbClr val="FFFFFF"/>
                          </a:solidFill>
                          <a:latin typeface="Open Sans Extra Bold"/>
                        </a:rPr>
                        <a:t>(DETI)</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2</a:t>
                      </a:r>
                      <a:endParaRPr lang="en-US" sz="1100"/>
                    </a:p>
                    <a:p>
                      <a:pPr algn="ctr">
                        <a:lnSpc>
                          <a:spcPts val="2379"/>
                        </a:lnSpc>
                      </a:pPr>
                      <a:r>
                        <a:rPr lang="en-US" sz="1699">
                          <a:solidFill>
                            <a:srgbClr val="FFFFFF"/>
                          </a:solidFill>
                          <a:latin typeface="Open Sans Extra Bold"/>
                        </a:rPr>
                        <a:t>(Researcher)</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endParaRPr lang="en-US" sz="1100"/>
                    </a:p>
                    <a:p>
                      <a:pPr algn="ctr">
                        <a:lnSpc>
                          <a:spcPts val="2379"/>
                        </a:lnSpc>
                      </a:pPr>
                      <a:r>
                        <a:rPr lang="en-US" sz="1699">
                          <a:solidFill>
                            <a:srgbClr val="FFFFFF"/>
                          </a:solidFill>
                          <a:latin typeface="Open Sans Extra Bold"/>
                        </a:rPr>
                        <a:t>Tester 3</a:t>
                      </a:r>
                    </a:p>
                    <a:p>
                      <a:pPr algn="ctr">
                        <a:lnSpc>
                          <a:spcPts val="2379"/>
                        </a:lnSpc>
                      </a:pPr>
                      <a:r>
                        <a:rPr lang="en-US" sz="1699">
                          <a:solidFill>
                            <a:srgbClr val="FFFFFF"/>
                          </a:solidFill>
                          <a:latin typeface="Open Sans Extra Bold"/>
                        </a:rPr>
                        <a:t>(Researcher)</a:t>
                      </a:r>
                    </a:p>
                    <a:p>
                      <a:pPr algn="ctr">
                        <a:lnSpc>
                          <a:spcPts val="2379"/>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4</a:t>
                      </a:r>
                      <a:endParaRPr lang="en-US" sz="1100"/>
                    </a:p>
                    <a:p>
                      <a:pPr algn="ctr">
                        <a:lnSpc>
                          <a:spcPts val="2379"/>
                        </a:lnSpc>
                      </a:pPr>
                      <a:r>
                        <a:rPr lang="en-US" sz="1699">
                          <a:solidFill>
                            <a:srgbClr val="FFFFFF"/>
                          </a:solidFill>
                          <a:latin typeface="Open Sans Extra Bold"/>
                        </a:rPr>
                        <a:t>(Outside IT)</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r>
              <a:tr h="1646695">
                <a:tc>
                  <a:txBody>
                    <a:bodyPr anchor="t" rtlCol="false"/>
                    <a:lstStyle/>
                    <a:p>
                      <a:pPr algn="ctr">
                        <a:lnSpc>
                          <a:spcPts val="1959"/>
                        </a:lnSpc>
                        <a:defRPr/>
                      </a:pPr>
                      <a:r>
                        <a:rPr lang="en-US" sz="1399">
                          <a:solidFill>
                            <a:srgbClr val="FFFFFF"/>
                          </a:solidFill>
                          <a:latin typeface="Open Sans Extra Bold"/>
                        </a:rPr>
                        <a:t>I think that I would like to use this system frequently.</a:t>
                      </a:r>
                      <a:endParaRPr lang="en-US" sz="1100"/>
                    </a:p>
                    <a:p>
                      <a:pPr algn="ctr">
                        <a:lnSpc>
                          <a:spcPts val="1680"/>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Totally</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539"/>
                        </a:lnSpc>
                        <a:defRPr/>
                      </a:pPr>
                      <a:r>
                        <a:rPr lang="en-US" sz="1099">
                          <a:solidFill>
                            <a:srgbClr val="000000"/>
                          </a:solidFill>
                          <a:latin typeface="Open Sans Extra Bold"/>
                        </a:rPr>
                        <a:t>Neutral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4F577"/>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r h="1059368">
                <a:tc>
                  <a:txBody>
                    <a:bodyPr anchor="t" rtlCol="false"/>
                    <a:lstStyle/>
                    <a:p>
                      <a:pPr algn="ctr">
                        <a:lnSpc>
                          <a:spcPts val="1819"/>
                        </a:lnSpc>
                        <a:defRPr/>
                      </a:pPr>
                      <a:r>
                        <a:rPr lang="en-US" sz="1299">
                          <a:solidFill>
                            <a:srgbClr val="FFFFFF"/>
                          </a:solidFill>
                          <a:latin typeface="Open Sans Extra Bold"/>
                        </a:rPr>
                        <a:t>I found the system unnecessarily complex.</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 disagree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 </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Tottaly </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r>
              <a:tr h="1059368">
                <a:tc>
                  <a:txBody>
                    <a:bodyPr anchor="t" rtlCol="false"/>
                    <a:lstStyle/>
                    <a:p>
                      <a:pPr algn="ctr">
                        <a:lnSpc>
                          <a:spcPts val="1819"/>
                        </a:lnSpc>
                        <a:defRPr/>
                      </a:pPr>
                      <a:r>
                        <a:rPr lang="en-US" sz="1299">
                          <a:solidFill>
                            <a:srgbClr val="FFFFFF"/>
                          </a:solidFill>
                          <a:latin typeface="Open Sans Extra Bold"/>
                        </a:rPr>
                        <a:t>I thought the system was easy to use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Totally</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Neutral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4F577"/>
                    </a:solidFill>
                  </a:tcPr>
                </a:tc>
                <a:tc>
                  <a:txBody>
                    <a:bodyPr anchor="t" rtlCol="false"/>
                    <a:lstStyle/>
                    <a:p>
                      <a:pPr algn="ctr">
                        <a:lnSpc>
                          <a:spcPts val="1679"/>
                        </a:lnSpc>
                        <a:defRPr/>
                      </a:pPr>
                      <a:r>
                        <a:rPr lang="en-US" sz="1199">
                          <a:solidFill>
                            <a:srgbClr val="000000"/>
                          </a:solidFill>
                          <a:latin typeface="Open Sans Extra Bold"/>
                        </a:rPr>
                        <a:t>Neutral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4F577"/>
                    </a:solidFill>
                  </a:tcPr>
                </a:tc>
              </a:tr>
              <a:tr h="1319780">
                <a:tc>
                  <a:txBody>
                    <a:bodyPr anchor="t" rtlCol="false"/>
                    <a:lstStyle/>
                    <a:p>
                      <a:pPr algn="ctr">
                        <a:lnSpc>
                          <a:spcPts val="1819"/>
                        </a:lnSpc>
                        <a:defRPr/>
                      </a:pPr>
                      <a:r>
                        <a:rPr lang="en-US" sz="1299">
                          <a:solidFill>
                            <a:srgbClr val="FFFFFF"/>
                          </a:solidFill>
                          <a:latin typeface="Open Sans Extra Bold"/>
                        </a:rPr>
                        <a:t>I found the various functions in this system were well integrated</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Neutral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4F577"/>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p>
                      <a:pPr algn="ctr">
                        <a:lnSpc>
                          <a:spcPts val="1679"/>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r h="1580193">
                <a:tc>
                  <a:txBody>
                    <a:bodyPr anchor="t" rtlCol="false"/>
                    <a:lstStyle/>
                    <a:p>
                      <a:pPr algn="ctr">
                        <a:lnSpc>
                          <a:spcPts val="1819"/>
                        </a:lnSpc>
                        <a:defRPr/>
                      </a:pPr>
                      <a:r>
                        <a:rPr lang="en-US" sz="1299">
                          <a:solidFill>
                            <a:srgbClr val="FFFFFF"/>
                          </a:solidFill>
                          <a:latin typeface="Open Sans Extra Bold"/>
                        </a:rPr>
                        <a:t>I would imagine that most people would learn to use this system very quickly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37996" y="2496578"/>
            <a:ext cx="9521304" cy="5293845"/>
          </a:xfrm>
          <a:prstGeom prst="rect">
            <a:avLst/>
          </a:prstGeom>
        </p:spPr>
      </p:pic>
      <p:sp>
        <p:nvSpPr>
          <p:cNvPr name="TextBox 3" id="3"/>
          <p:cNvSpPr txBox="true"/>
          <p:nvPr/>
        </p:nvSpPr>
        <p:spPr>
          <a:xfrm rot="0">
            <a:off x="3412819" y="472353"/>
            <a:ext cx="11462362" cy="947928"/>
          </a:xfrm>
          <a:prstGeom prst="rect">
            <a:avLst/>
          </a:prstGeom>
        </p:spPr>
        <p:txBody>
          <a:bodyPr anchor="t" rtlCol="false" tIns="0" lIns="0" bIns="0" rIns="0">
            <a:spAutoFit/>
          </a:bodyPr>
          <a:lstStyle/>
          <a:p>
            <a:pPr algn="ctr">
              <a:lnSpc>
                <a:spcPts val="7371"/>
              </a:lnSpc>
            </a:pPr>
            <a:r>
              <a:rPr lang="en-US" sz="6300">
                <a:solidFill>
                  <a:srgbClr val="000000"/>
                </a:solidFill>
                <a:latin typeface="Open Sauce SemiBold"/>
              </a:rPr>
              <a:t>System Usability Scale (SUS)</a:t>
            </a:r>
            <a:r>
              <a:rPr lang="en-US" sz="6300">
                <a:solidFill>
                  <a:srgbClr val="000000"/>
                </a:solidFill>
                <a:latin typeface="Open Sauce SemiBold"/>
              </a:rPr>
              <a:t> </a:t>
            </a:r>
          </a:p>
        </p:txBody>
      </p:sp>
      <p:sp>
        <p:nvSpPr>
          <p:cNvPr name="TextBox 4" id="4"/>
          <p:cNvSpPr txBox="true"/>
          <p:nvPr/>
        </p:nvSpPr>
        <p:spPr>
          <a:xfrm rot="0">
            <a:off x="1304415" y="3756659"/>
            <a:ext cx="6259544" cy="2611757"/>
          </a:xfrm>
          <a:prstGeom prst="rect">
            <a:avLst/>
          </a:prstGeom>
        </p:spPr>
        <p:txBody>
          <a:bodyPr anchor="t" rtlCol="false" tIns="0" lIns="0" bIns="0" rIns="0">
            <a:spAutoFit/>
          </a:bodyPr>
          <a:lstStyle/>
          <a:p>
            <a:pPr marL="647695" indent="-323848" lvl="1">
              <a:lnSpc>
                <a:spcPts val="5309"/>
              </a:lnSpc>
              <a:buFont typeface="Arial"/>
              <a:buChar char="•"/>
            </a:pPr>
            <a:r>
              <a:rPr lang="en-US" sz="2999">
                <a:solidFill>
                  <a:srgbClr val="000000"/>
                </a:solidFill>
                <a:latin typeface="Canva Sans 1 Bold"/>
              </a:rPr>
              <a:t>Industry standard</a:t>
            </a:r>
            <a:r>
              <a:rPr lang="en-US" sz="2999">
                <a:solidFill>
                  <a:srgbClr val="000000"/>
                </a:solidFill>
                <a:latin typeface="Canva Sans 1"/>
              </a:rPr>
              <a:t> to validate interface </a:t>
            </a:r>
          </a:p>
          <a:p>
            <a:pPr marL="647695" indent="-323848" lvl="1">
              <a:lnSpc>
                <a:spcPts val="5309"/>
              </a:lnSpc>
              <a:buFont typeface="Arial"/>
              <a:buChar char="•"/>
            </a:pPr>
            <a:r>
              <a:rPr lang="en-US" sz="2999">
                <a:solidFill>
                  <a:srgbClr val="000000"/>
                </a:solidFill>
                <a:latin typeface="Canva Sans 1"/>
              </a:rPr>
              <a:t>Average </a:t>
            </a:r>
            <a:r>
              <a:rPr lang="en-US" sz="2999">
                <a:solidFill>
                  <a:srgbClr val="000000"/>
                </a:solidFill>
                <a:latin typeface="Canva Sans 1 Bold"/>
              </a:rPr>
              <a:t>SUS score</a:t>
            </a:r>
            <a:r>
              <a:rPr lang="en-US" sz="2999">
                <a:solidFill>
                  <a:srgbClr val="000000"/>
                </a:solidFill>
                <a:latin typeface="Canva Sans 1"/>
              </a:rPr>
              <a:t>: 68</a:t>
            </a:r>
          </a:p>
          <a:p>
            <a:pPr>
              <a:lnSpc>
                <a:spcPts val="5309"/>
              </a:lnSpc>
            </a:pP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32399" y="-546470"/>
            <a:ext cx="2564962" cy="264181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601810" y="8538425"/>
            <a:ext cx="2564962" cy="264181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984" b="0"/>
          <a:stretch>
            <a:fillRect/>
          </a:stretch>
        </p:blipFill>
        <p:spPr>
          <a:xfrm flipH="false" flipV="false" rot="0">
            <a:off x="9803148" y="1590212"/>
            <a:ext cx="7192944" cy="381825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1590212"/>
            <a:ext cx="7192944" cy="38182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808790" y="5741842"/>
            <a:ext cx="7187302" cy="3818254"/>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4942114">
            <a:off x="15951844" y="4966073"/>
            <a:ext cx="3169040" cy="1092096"/>
          </a:xfrm>
          <a:prstGeom prst="rect">
            <a:avLst/>
          </a:prstGeom>
        </p:spPr>
      </p:pic>
      <p:sp>
        <p:nvSpPr>
          <p:cNvPr name="TextBox 6" id="6"/>
          <p:cNvSpPr txBox="true"/>
          <p:nvPr/>
        </p:nvSpPr>
        <p:spPr>
          <a:xfrm rot="0">
            <a:off x="1028700" y="472353"/>
            <a:ext cx="16230600" cy="752475"/>
          </a:xfrm>
          <a:prstGeom prst="rect">
            <a:avLst/>
          </a:prstGeom>
        </p:spPr>
        <p:txBody>
          <a:bodyPr anchor="t" rtlCol="false" tIns="0" lIns="0" bIns="0" rIns="0">
            <a:spAutoFit/>
          </a:bodyPr>
          <a:lstStyle/>
          <a:p>
            <a:pPr>
              <a:lnSpc>
                <a:spcPts val="5850"/>
              </a:lnSpc>
            </a:pPr>
            <a:r>
              <a:rPr lang="en-US" sz="5000">
                <a:solidFill>
                  <a:srgbClr val="000000"/>
                </a:solidFill>
                <a:latin typeface="Open Sauce SemiBold"/>
              </a:rPr>
              <a:t>Changes made by User's feedback - Projects</a:t>
            </a:r>
          </a:p>
        </p:txBody>
      </p:sp>
      <p:sp>
        <p:nvSpPr>
          <p:cNvPr name="TextBox 7" id="7"/>
          <p:cNvSpPr txBox="true"/>
          <p:nvPr/>
        </p:nvSpPr>
        <p:spPr>
          <a:xfrm rot="0">
            <a:off x="1028700" y="6180954"/>
            <a:ext cx="7192944" cy="3090783"/>
          </a:xfrm>
          <a:prstGeom prst="rect">
            <a:avLst/>
          </a:prstGeom>
        </p:spPr>
        <p:txBody>
          <a:bodyPr anchor="t" rtlCol="false" tIns="0" lIns="0" bIns="0" rIns="0">
            <a:spAutoFit/>
          </a:bodyPr>
          <a:lstStyle/>
          <a:p>
            <a:pPr marL="611008" indent="-305504" lvl="1">
              <a:lnSpc>
                <a:spcPts val="5009"/>
              </a:lnSpc>
              <a:buFont typeface="Arial"/>
              <a:buChar char="•"/>
            </a:pPr>
            <a:r>
              <a:rPr lang="en-US" sz="2830">
                <a:solidFill>
                  <a:srgbClr val="000000"/>
                </a:solidFill>
                <a:latin typeface="Canva Sans 1"/>
              </a:rPr>
              <a:t>Community Projects and My Project </a:t>
            </a:r>
            <a:r>
              <a:rPr lang="en-US" sz="2830">
                <a:solidFill>
                  <a:srgbClr val="000000"/>
                </a:solidFill>
                <a:latin typeface="Canva Sans 1 Bold"/>
              </a:rPr>
              <a:t>both</a:t>
            </a:r>
            <a:r>
              <a:rPr lang="en-US" sz="2830">
                <a:solidFill>
                  <a:srgbClr val="000000"/>
                </a:solidFill>
                <a:latin typeface="Canva Sans 1"/>
              </a:rPr>
              <a:t> represent </a:t>
            </a:r>
            <a:r>
              <a:rPr lang="en-US" sz="2830">
                <a:solidFill>
                  <a:srgbClr val="000000"/>
                </a:solidFill>
                <a:latin typeface="Canva Sans 1 Bold"/>
              </a:rPr>
              <a:t>projects</a:t>
            </a:r>
            <a:r>
              <a:rPr lang="en-US" sz="2830">
                <a:solidFill>
                  <a:srgbClr val="000000"/>
                </a:solidFill>
                <a:latin typeface="Canva Sans 1"/>
              </a:rPr>
              <a:t>;</a:t>
            </a:r>
          </a:p>
          <a:p>
            <a:pPr marL="611008" indent="-305504" lvl="1">
              <a:lnSpc>
                <a:spcPts val="5009"/>
              </a:lnSpc>
              <a:buFont typeface="Arial"/>
              <a:buChar char="•"/>
            </a:pPr>
            <a:r>
              <a:rPr lang="en-US" sz="2830">
                <a:solidFill>
                  <a:srgbClr val="000000"/>
                </a:solidFill>
                <a:latin typeface="Canva Sans 1"/>
              </a:rPr>
              <a:t>Both pages should have the </a:t>
            </a:r>
            <a:r>
              <a:rPr lang="en-US" sz="2830">
                <a:solidFill>
                  <a:srgbClr val="000000"/>
                </a:solidFill>
                <a:latin typeface="Canva Sans 1 Bold"/>
              </a:rPr>
              <a:t>same projects design</a:t>
            </a:r>
            <a:r>
              <a:rPr lang="en-US" sz="2830">
                <a:solidFill>
                  <a:srgbClr val="000000"/>
                </a:solidFill>
                <a:latin typeface="Canva Sans 1"/>
              </a:rPr>
              <a:t>;</a:t>
            </a:r>
          </a:p>
          <a:p>
            <a:pPr>
              <a:lnSpc>
                <a:spcPts val="500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639" t="331" r="19467" b="37061"/>
          <a:stretch>
            <a:fillRect/>
          </a:stretch>
        </p:blipFill>
        <p:spPr>
          <a:xfrm flipH="false" flipV="false" rot="0">
            <a:off x="1028700" y="2084277"/>
            <a:ext cx="7829694" cy="414058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2418626">
            <a:off x="9121011" y="2979690"/>
            <a:ext cx="3169040" cy="1092096"/>
          </a:xfrm>
          <a:prstGeom prst="rect">
            <a:avLst/>
          </a:prstGeom>
        </p:spPr>
      </p:pic>
      <p:pic>
        <p:nvPicPr>
          <p:cNvPr name="Picture 4" id="4"/>
          <p:cNvPicPr>
            <a:picLocks noChangeAspect="true"/>
          </p:cNvPicPr>
          <p:nvPr/>
        </p:nvPicPr>
        <p:blipFill>
          <a:blip r:embed="rId5"/>
          <a:srcRect l="0" t="0" r="0" b="40473"/>
          <a:stretch>
            <a:fillRect/>
          </a:stretch>
        </p:blipFill>
        <p:spPr>
          <a:xfrm flipH="false" flipV="false" rot="0">
            <a:off x="9144000" y="5347975"/>
            <a:ext cx="8115300" cy="4077311"/>
          </a:xfrm>
          <a:prstGeom prst="rect">
            <a:avLst/>
          </a:prstGeom>
        </p:spPr>
      </p:pic>
      <p:sp>
        <p:nvSpPr>
          <p:cNvPr name="TextBox 5" id="5"/>
          <p:cNvSpPr txBox="true"/>
          <p:nvPr/>
        </p:nvSpPr>
        <p:spPr>
          <a:xfrm rot="0">
            <a:off x="589356" y="5940386"/>
            <a:ext cx="7192944" cy="1833483"/>
          </a:xfrm>
          <a:prstGeom prst="rect">
            <a:avLst/>
          </a:prstGeom>
        </p:spPr>
        <p:txBody>
          <a:bodyPr anchor="t" rtlCol="false" tIns="0" lIns="0" bIns="0" rIns="0">
            <a:spAutoFit/>
          </a:bodyPr>
          <a:lstStyle/>
          <a:p>
            <a:pPr>
              <a:lnSpc>
                <a:spcPts val="5009"/>
              </a:lnSpc>
            </a:pPr>
          </a:p>
          <a:p>
            <a:pPr marL="611008" indent="-305504" lvl="1">
              <a:lnSpc>
                <a:spcPts val="5009"/>
              </a:lnSpc>
              <a:buFont typeface="Arial"/>
              <a:buChar char="•"/>
            </a:pPr>
            <a:r>
              <a:rPr lang="en-US" sz="2830">
                <a:solidFill>
                  <a:srgbClr val="000000"/>
                </a:solidFill>
                <a:latin typeface="Canva Sans 1"/>
              </a:rPr>
              <a:t>Users also reported that each project should have a delete button</a:t>
            </a:r>
          </a:p>
        </p:txBody>
      </p:sp>
      <p:sp>
        <p:nvSpPr>
          <p:cNvPr name="TextBox 6" id="6"/>
          <p:cNvSpPr txBox="true"/>
          <p:nvPr/>
        </p:nvSpPr>
        <p:spPr>
          <a:xfrm rot="0">
            <a:off x="1028700" y="472353"/>
            <a:ext cx="16230600" cy="752475"/>
          </a:xfrm>
          <a:prstGeom prst="rect">
            <a:avLst/>
          </a:prstGeom>
        </p:spPr>
        <p:txBody>
          <a:bodyPr anchor="t" rtlCol="false" tIns="0" lIns="0" bIns="0" rIns="0">
            <a:spAutoFit/>
          </a:bodyPr>
          <a:lstStyle/>
          <a:p>
            <a:pPr>
              <a:lnSpc>
                <a:spcPts val="5850"/>
              </a:lnSpc>
            </a:pPr>
            <a:r>
              <a:rPr lang="en-US" sz="5000">
                <a:solidFill>
                  <a:srgbClr val="000000"/>
                </a:solidFill>
                <a:latin typeface="Open Sauce SemiBold"/>
              </a:rPr>
              <a:t>Changes made by User's feedback - Delete Button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1028700" y="1057275"/>
            <a:ext cx="14218905" cy="1065657"/>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Technologies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3601" y="7264149"/>
            <a:ext cx="4486891" cy="462132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25274" y="-1890873"/>
            <a:ext cx="4486891" cy="4621329"/>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045325" y="3515600"/>
            <a:ext cx="2582427" cy="311903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528622" y="3268811"/>
            <a:ext cx="3365824" cy="3365824"/>
          </a:xfrm>
          <a:prstGeom prst="rect">
            <a:avLst/>
          </a:prstGeom>
        </p:spPr>
      </p:pic>
      <p:sp>
        <p:nvSpPr>
          <p:cNvPr name="TextBox 7" id="7"/>
          <p:cNvSpPr txBox="true"/>
          <p:nvPr/>
        </p:nvSpPr>
        <p:spPr>
          <a:xfrm rot="0">
            <a:off x="3552028" y="6940617"/>
            <a:ext cx="156902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SVELTE</a:t>
            </a:r>
          </a:p>
        </p:txBody>
      </p:sp>
      <p:sp>
        <p:nvSpPr>
          <p:cNvPr name="TextBox 8" id="8"/>
          <p:cNvSpPr txBox="true"/>
          <p:nvPr/>
        </p:nvSpPr>
        <p:spPr>
          <a:xfrm rot="0">
            <a:off x="11901251" y="6940617"/>
            <a:ext cx="26205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JAVASCRIPT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1028700" y="1057275"/>
            <a:ext cx="14218905" cy="1065657"/>
          </a:xfrm>
          <a:prstGeom prst="rect">
            <a:avLst/>
          </a:prstGeom>
        </p:spPr>
        <p:txBody>
          <a:bodyPr anchor="t" rtlCol="false" tIns="0" lIns="0" bIns="0" rIns="0">
            <a:spAutoFit/>
          </a:bodyPr>
          <a:lstStyle/>
          <a:p>
            <a:pPr>
              <a:lnSpc>
                <a:spcPts val="8424"/>
              </a:lnSpc>
            </a:pPr>
            <a:r>
              <a:rPr lang="en-US" sz="7200">
                <a:solidFill>
                  <a:srgbClr val="082F69"/>
                </a:solidFill>
                <a:latin typeface="Open Sauce SemiBold"/>
              </a:rPr>
              <a:t>What about the team's work?</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225274" y="-1890873"/>
            <a:ext cx="4486891" cy="4621329"/>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41795" y="7414255"/>
            <a:ext cx="4486891" cy="4621329"/>
          </a:xfrm>
          <a:prstGeom prst="rect">
            <a:avLst/>
          </a:prstGeom>
        </p:spPr>
      </p:pic>
      <p:sp>
        <p:nvSpPr>
          <p:cNvPr name="TextBox 5" id="5"/>
          <p:cNvSpPr txBox="true"/>
          <p:nvPr/>
        </p:nvSpPr>
        <p:spPr>
          <a:xfrm rot="0">
            <a:off x="1028700" y="2663781"/>
            <a:ext cx="15359983" cy="5981065"/>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2E2E2E"/>
                </a:solidFill>
                <a:latin typeface="Canva Sans 1"/>
              </a:rPr>
              <a:t>L</a:t>
            </a:r>
            <a:r>
              <a:rPr lang="en-US" sz="3399">
                <a:solidFill>
                  <a:srgbClr val="2E2E2E"/>
                </a:solidFill>
                <a:latin typeface="Canva Sans 1"/>
              </a:rPr>
              <a:t>earn and adapt to new technologies (svelte) that were unfamiliar to us. </a:t>
            </a:r>
          </a:p>
          <a:p>
            <a:pPr>
              <a:lnSpc>
                <a:spcPts val="4759"/>
              </a:lnSpc>
            </a:pPr>
          </a:p>
          <a:p>
            <a:pPr marL="734059" indent="-367030" lvl="1">
              <a:lnSpc>
                <a:spcPts val="4759"/>
              </a:lnSpc>
              <a:buFont typeface="Arial"/>
              <a:buChar char="•"/>
            </a:pPr>
            <a:r>
              <a:rPr lang="en-US" sz="3399">
                <a:solidFill>
                  <a:srgbClr val="2E2E2E"/>
                </a:solidFill>
                <a:latin typeface="Canva Sans 1"/>
              </a:rPr>
              <a:t>Our team recognized the importance of embracing change and expanding our skills to overcome this challenge.</a:t>
            </a:r>
          </a:p>
          <a:p>
            <a:pPr>
              <a:lnSpc>
                <a:spcPts val="4759"/>
              </a:lnSpc>
            </a:pPr>
          </a:p>
          <a:p>
            <a:pPr marL="734059" indent="-367030" lvl="1">
              <a:lnSpc>
                <a:spcPts val="4759"/>
              </a:lnSpc>
              <a:buFont typeface="Arial"/>
              <a:buChar char="•"/>
            </a:pPr>
            <a:r>
              <a:rPr lang="en-US" sz="3399">
                <a:solidFill>
                  <a:srgbClr val="2E2E2E"/>
                </a:solidFill>
                <a:latin typeface="Canva Sans 1"/>
              </a:rPr>
              <a:t> This process not only improved our abilities but also provided us with greater flexibility and efficiency in executing project tasks.</a:t>
            </a:r>
          </a:p>
          <a:p>
            <a:pPr>
              <a:lnSpc>
                <a:spcPts val="47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73334" y="2697545"/>
            <a:ext cx="16956083" cy="17464130"/>
          </a:xfrm>
          <a:prstGeom prst="rect">
            <a:avLst/>
          </a:prstGeom>
        </p:spPr>
      </p:pic>
      <p:sp>
        <p:nvSpPr>
          <p:cNvPr name="TextBox 3" id="3"/>
          <p:cNvSpPr txBox="true"/>
          <p:nvPr/>
        </p:nvSpPr>
        <p:spPr>
          <a:xfrm rot="0">
            <a:off x="9477737" y="4820141"/>
            <a:ext cx="7791088" cy="1496778"/>
          </a:xfrm>
          <a:prstGeom prst="rect">
            <a:avLst/>
          </a:prstGeom>
        </p:spPr>
        <p:txBody>
          <a:bodyPr anchor="t" rtlCol="false" tIns="0" lIns="0" bIns="0" rIns="0">
            <a:spAutoFit/>
          </a:bodyPr>
          <a:lstStyle/>
          <a:p>
            <a:pPr algn="r">
              <a:lnSpc>
                <a:spcPts val="11741"/>
              </a:lnSpc>
            </a:pPr>
            <a:r>
              <a:rPr lang="en-US" sz="10035">
                <a:solidFill>
                  <a:srgbClr val="000000"/>
                </a:solidFill>
                <a:latin typeface="Open Sauce SemiBold"/>
              </a:rPr>
              <a:t>Live Demo</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799744" y="-1082194"/>
            <a:ext cx="12095778" cy="59234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5400000">
            <a:off x="-5317547" y="-606498"/>
            <a:ext cx="12095778" cy="5923443"/>
          </a:xfrm>
          <a:prstGeom prst="rect">
            <a:avLst/>
          </a:prstGeom>
        </p:spPr>
      </p:pic>
      <p:sp>
        <p:nvSpPr>
          <p:cNvPr name="TextBox 6" id="6"/>
          <p:cNvSpPr txBox="true"/>
          <p:nvPr/>
        </p:nvSpPr>
        <p:spPr>
          <a:xfrm rot="0">
            <a:off x="12210544" y="6326444"/>
            <a:ext cx="3368989" cy="1006602"/>
          </a:xfrm>
          <a:prstGeom prst="rect">
            <a:avLst/>
          </a:prstGeom>
        </p:spPr>
        <p:txBody>
          <a:bodyPr anchor="t" rtlCol="false" tIns="0" lIns="0" bIns="0" rIns="0">
            <a:spAutoFit/>
          </a:bodyPr>
          <a:lstStyle/>
          <a:p>
            <a:pPr>
              <a:lnSpc>
                <a:spcPts val="7839"/>
              </a:lnSpc>
            </a:pPr>
            <a:r>
              <a:rPr lang="en-US" sz="6700">
                <a:solidFill>
                  <a:srgbClr val="2684FF"/>
                </a:solidFill>
                <a:latin typeface="Open Sauce SemiBold"/>
              </a:rPr>
              <a:t>MFDAA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2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129618"/>
            <a:ext cx="9345037" cy="962503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5331223"/>
            <a:ext cx="9345037" cy="9625038"/>
          </a:xfrm>
          <a:prstGeom prst="rect">
            <a:avLst/>
          </a:prstGeom>
        </p:spPr>
      </p:pic>
      <p:sp>
        <p:nvSpPr>
          <p:cNvPr name="TextBox 4" id="4"/>
          <p:cNvSpPr txBox="true"/>
          <p:nvPr/>
        </p:nvSpPr>
        <p:spPr>
          <a:xfrm rot="0">
            <a:off x="11600293" y="45803"/>
            <a:ext cx="5659007" cy="9919170"/>
          </a:xfrm>
          <a:prstGeom prst="rect">
            <a:avLst/>
          </a:prstGeom>
        </p:spPr>
        <p:txBody>
          <a:bodyPr anchor="t" rtlCol="false" tIns="0" lIns="0" bIns="0" rIns="0">
            <a:spAutoFit/>
          </a:bodyPr>
          <a:lstStyle/>
          <a:p>
            <a:pPr marL="548081" indent="-274040" lvl="1">
              <a:lnSpc>
                <a:spcPts val="6092"/>
              </a:lnSpc>
              <a:buFont typeface="Arial"/>
              <a:buChar char="•"/>
            </a:pPr>
            <a:r>
              <a:rPr lang="en-US" sz="2538">
                <a:solidFill>
                  <a:srgbClr val="FFFFFF"/>
                </a:solidFill>
                <a:latin typeface="Open Sauce"/>
              </a:rPr>
              <a:t>Context &amp; Goals</a:t>
            </a:r>
          </a:p>
          <a:p>
            <a:pPr marL="548081" indent="-274040" lvl="1">
              <a:lnSpc>
                <a:spcPts val="6092"/>
              </a:lnSpc>
              <a:buFont typeface="Arial"/>
              <a:buChar char="•"/>
            </a:pPr>
            <a:r>
              <a:rPr lang="en-US" sz="2538">
                <a:solidFill>
                  <a:srgbClr val="FFFFFF"/>
                </a:solidFill>
                <a:latin typeface="Open Sauce"/>
              </a:rPr>
              <a:t> Methodology</a:t>
            </a:r>
          </a:p>
          <a:p>
            <a:pPr marL="548081" indent="-274040" lvl="1">
              <a:lnSpc>
                <a:spcPts val="6092"/>
              </a:lnSpc>
              <a:buFont typeface="Arial"/>
              <a:buChar char="•"/>
            </a:pPr>
            <a:r>
              <a:rPr lang="en-US" sz="2538">
                <a:solidFill>
                  <a:srgbClr val="FFFFFF"/>
                </a:solidFill>
                <a:latin typeface="Open Sauce"/>
              </a:rPr>
              <a:t> Personas &amp; Scenarios</a:t>
            </a:r>
          </a:p>
          <a:p>
            <a:pPr marL="548081" indent="-274040" lvl="1">
              <a:lnSpc>
                <a:spcPts val="6092"/>
              </a:lnSpc>
              <a:buFont typeface="Arial"/>
              <a:buChar char="•"/>
            </a:pPr>
            <a:r>
              <a:rPr lang="en-US" sz="2538">
                <a:solidFill>
                  <a:srgbClr val="FFFFFF"/>
                </a:solidFill>
                <a:latin typeface="Open Sauce"/>
              </a:rPr>
              <a:t>Conceptual Model</a:t>
            </a:r>
          </a:p>
          <a:p>
            <a:pPr marL="548081" indent="-274040" lvl="1">
              <a:lnSpc>
                <a:spcPts val="6092"/>
              </a:lnSpc>
              <a:buFont typeface="Arial"/>
              <a:buChar char="•"/>
            </a:pPr>
            <a:r>
              <a:rPr lang="en-US" sz="2538">
                <a:solidFill>
                  <a:srgbClr val="FFFFFF"/>
                </a:solidFill>
                <a:latin typeface="Open Sauce"/>
              </a:rPr>
              <a:t>Tasks</a:t>
            </a:r>
          </a:p>
          <a:p>
            <a:pPr marL="548081" indent="-274040" lvl="1">
              <a:lnSpc>
                <a:spcPts val="6092"/>
              </a:lnSpc>
              <a:buFont typeface="Arial"/>
              <a:buChar char="•"/>
            </a:pPr>
            <a:r>
              <a:rPr lang="en-US" sz="2538">
                <a:solidFill>
                  <a:srgbClr val="FFFFFF"/>
                </a:solidFill>
                <a:latin typeface="Open Sauce"/>
              </a:rPr>
              <a:t> Requirement Analysis</a:t>
            </a:r>
          </a:p>
          <a:p>
            <a:pPr marL="548081" indent="-274040" lvl="1">
              <a:lnSpc>
                <a:spcPts val="6092"/>
              </a:lnSpc>
              <a:buFont typeface="Arial"/>
              <a:buChar char="•"/>
            </a:pPr>
            <a:r>
              <a:rPr lang="en-US" sz="2538">
                <a:solidFill>
                  <a:srgbClr val="FFFFFF"/>
                </a:solidFill>
                <a:latin typeface="Open Sauce"/>
              </a:rPr>
              <a:t>Low-Fidelity Prototype</a:t>
            </a:r>
          </a:p>
          <a:p>
            <a:pPr marL="548081" indent="-274040" lvl="1">
              <a:lnSpc>
                <a:spcPts val="6092"/>
              </a:lnSpc>
              <a:buFont typeface="Arial"/>
              <a:buChar char="•"/>
            </a:pPr>
            <a:r>
              <a:rPr lang="en-US" sz="2538">
                <a:solidFill>
                  <a:srgbClr val="FFFFFF"/>
                </a:solidFill>
                <a:latin typeface="Open Sauce"/>
              </a:rPr>
              <a:t>Prototype Evaluation</a:t>
            </a:r>
          </a:p>
          <a:p>
            <a:pPr marL="548081" indent="-274040" lvl="1">
              <a:lnSpc>
                <a:spcPts val="6092"/>
              </a:lnSpc>
              <a:buFont typeface="Arial"/>
              <a:buChar char="•"/>
            </a:pPr>
            <a:r>
              <a:rPr lang="en-US" sz="2538">
                <a:solidFill>
                  <a:srgbClr val="FFFFFF"/>
                </a:solidFill>
                <a:latin typeface="Open Sauce"/>
              </a:rPr>
              <a:t>Changes under the influence of users feedback</a:t>
            </a:r>
          </a:p>
          <a:p>
            <a:pPr marL="548081" indent="-274040" lvl="1">
              <a:lnSpc>
                <a:spcPts val="6092"/>
              </a:lnSpc>
              <a:buFont typeface="Arial"/>
              <a:buChar char="•"/>
            </a:pPr>
            <a:r>
              <a:rPr lang="en-US" sz="2538">
                <a:solidFill>
                  <a:srgbClr val="FFFFFF"/>
                </a:solidFill>
                <a:latin typeface="Open Sauce"/>
              </a:rPr>
              <a:t>Technologies</a:t>
            </a:r>
          </a:p>
          <a:p>
            <a:pPr marL="548081" indent="-274040" lvl="1">
              <a:lnSpc>
                <a:spcPts val="6092"/>
              </a:lnSpc>
              <a:buFont typeface="Arial"/>
              <a:buChar char="•"/>
            </a:pPr>
            <a:r>
              <a:rPr lang="en-US" sz="2538">
                <a:solidFill>
                  <a:srgbClr val="FFFFFF"/>
                </a:solidFill>
                <a:latin typeface="Open Sauce"/>
              </a:rPr>
              <a:t>Live Demo</a:t>
            </a:r>
          </a:p>
          <a:p>
            <a:pPr marL="548081" indent="-274040" lvl="1">
              <a:lnSpc>
                <a:spcPts val="6092"/>
              </a:lnSpc>
              <a:buFont typeface="Arial"/>
              <a:buChar char="•"/>
            </a:pPr>
            <a:r>
              <a:rPr lang="en-US" sz="2538">
                <a:solidFill>
                  <a:srgbClr val="FFFFFF"/>
                </a:solidFill>
                <a:latin typeface="Open Sauce"/>
              </a:rPr>
              <a:t>Future Work</a:t>
            </a:r>
          </a:p>
        </p:txBody>
      </p:sp>
      <p:sp>
        <p:nvSpPr>
          <p:cNvPr name="TextBox 5" id="5"/>
          <p:cNvSpPr txBox="true"/>
          <p:nvPr/>
        </p:nvSpPr>
        <p:spPr>
          <a:xfrm rot="0">
            <a:off x="1028700" y="4585384"/>
            <a:ext cx="8472727" cy="1133624"/>
          </a:xfrm>
          <a:prstGeom prst="rect">
            <a:avLst/>
          </a:prstGeom>
        </p:spPr>
        <p:txBody>
          <a:bodyPr anchor="t" rtlCol="false" tIns="0" lIns="0" bIns="0" rIns="0">
            <a:spAutoFit/>
          </a:bodyPr>
          <a:lstStyle/>
          <a:p>
            <a:pPr>
              <a:lnSpc>
                <a:spcPts val="8861"/>
              </a:lnSpc>
            </a:pPr>
            <a:r>
              <a:rPr lang="en-US" sz="7573">
                <a:solidFill>
                  <a:srgbClr val="FFFFFF"/>
                </a:solidFill>
                <a:latin typeface="Open Sauce SemiBold"/>
              </a:rPr>
              <a:t>Index</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3412819" y="491403"/>
            <a:ext cx="11462362"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Final Product Validation</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55911" y="0"/>
            <a:ext cx="1406779" cy="1448929"/>
          </a:xfrm>
          <a:prstGeom prst="rect">
            <a:avLst/>
          </a:prstGeom>
        </p:spPr>
      </p:pic>
      <p:sp>
        <p:nvSpPr>
          <p:cNvPr name="TextBox 4" id="4"/>
          <p:cNvSpPr txBox="true"/>
          <p:nvPr/>
        </p:nvSpPr>
        <p:spPr>
          <a:xfrm rot="0">
            <a:off x="1028700" y="3149044"/>
            <a:ext cx="7054934" cy="5357623"/>
          </a:xfrm>
          <a:prstGeom prst="rect">
            <a:avLst/>
          </a:prstGeom>
        </p:spPr>
        <p:txBody>
          <a:bodyPr anchor="t" rtlCol="false" tIns="0" lIns="0" bIns="0" rIns="0">
            <a:spAutoFit/>
          </a:bodyPr>
          <a:lstStyle/>
          <a:p>
            <a:pPr marL="582927" indent="-291463" lvl="1">
              <a:lnSpc>
                <a:spcPts val="4778"/>
              </a:lnSpc>
              <a:buFont typeface="Arial"/>
              <a:buChar char="•"/>
            </a:pPr>
            <a:r>
              <a:rPr lang="en-US" sz="2699">
                <a:solidFill>
                  <a:srgbClr val="000000"/>
                </a:solidFill>
                <a:latin typeface="Canva Sans 1 Bold"/>
              </a:rPr>
              <a:t>8 USER TESTS </a:t>
            </a:r>
          </a:p>
          <a:p>
            <a:pPr marL="1165854" indent="-388618" lvl="2">
              <a:lnSpc>
                <a:spcPts val="4778"/>
              </a:lnSpc>
              <a:buFont typeface="Arial"/>
              <a:buChar char="⚬"/>
            </a:pPr>
            <a:r>
              <a:rPr lang="en-US" sz="2699">
                <a:solidFill>
                  <a:srgbClr val="000000"/>
                </a:solidFill>
                <a:latin typeface="Canva Sans 1 Bold"/>
              </a:rPr>
              <a:t>Profile: </a:t>
            </a:r>
            <a:r>
              <a:rPr lang="en-US" sz="2699">
                <a:solidFill>
                  <a:srgbClr val="000000"/>
                </a:solidFill>
                <a:latin typeface="Canva Sans 1"/>
              </a:rPr>
              <a:t>5/8 - ECT students (18-23 years old); 1/8 - Researchers (51 years old); 2/8 - Students outside IT Area (20-25 years old)</a:t>
            </a:r>
          </a:p>
          <a:p>
            <a:pPr marL="1165854" indent="-388618" lvl="2">
              <a:lnSpc>
                <a:spcPts val="4778"/>
              </a:lnSpc>
              <a:buFont typeface="Arial"/>
              <a:buChar char="⚬"/>
            </a:pPr>
            <a:r>
              <a:rPr lang="en-US" sz="2699">
                <a:solidFill>
                  <a:srgbClr val="000000"/>
                </a:solidFill>
                <a:latin typeface="Canva Sans 1 Bold"/>
              </a:rPr>
              <a:t>Same evaluation</a:t>
            </a:r>
            <a:r>
              <a:rPr lang="en-US" sz="2699">
                <a:solidFill>
                  <a:srgbClr val="000000"/>
                </a:solidFill>
                <a:latin typeface="Canva Sans 1"/>
              </a:rPr>
              <a:t> but different results with </a:t>
            </a:r>
            <a:r>
              <a:rPr lang="en-US" sz="2699">
                <a:solidFill>
                  <a:srgbClr val="000000"/>
                </a:solidFill>
                <a:latin typeface="Canva Sans 1 Bold"/>
              </a:rPr>
              <a:t>changes</a:t>
            </a:r>
            <a:r>
              <a:rPr lang="en-US" sz="2699">
                <a:solidFill>
                  <a:srgbClr val="000000"/>
                </a:solidFill>
                <a:latin typeface="Canva Sans 1"/>
              </a:rPr>
              <a:t> from </a:t>
            </a:r>
            <a:r>
              <a:rPr lang="en-US" sz="2699">
                <a:solidFill>
                  <a:srgbClr val="000000"/>
                </a:solidFill>
                <a:latin typeface="Canva Sans 1 Bold"/>
              </a:rPr>
              <a:t>user's feedback</a:t>
            </a:r>
          </a:p>
          <a:p>
            <a:pPr>
              <a:lnSpc>
                <a:spcPts val="4778"/>
              </a:lnSpc>
            </a:pPr>
          </a:p>
        </p:txBody>
      </p:sp>
      <p:graphicFrame>
        <p:nvGraphicFramePr>
          <p:cNvPr name="Table 5" id="5"/>
          <p:cNvGraphicFramePr>
            <a:graphicFrameLocks noGrp="true"/>
          </p:cNvGraphicFramePr>
          <p:nvPr/>
        </p:nvGraphicFramePr>
        <p:xfrm>
          <a:off x="8510333" y="1688664"/>
          <a:ext cx="9452347" cy="8430775"/>
        </p:xfrm>
        <a:graphic>
          <a:graphicData uri="http://schemas.openxmlformats.org/drawingml/2006/table">
            <a:tbl>
              <a:tblPr/>
              <a:tblGrid>
                <a:gridCol w="2257546"/>
                <a:gridCol w="1912163"/>
                <a:gridCol w="1736474"/>
                <a:gridCol w="1932129"/>
                <a:gridCol w="1614035"/>
              </a:tblGrid>
              <a:tr h="1765371">
                <a:tc>
                  <a:txBody>
                    <a:bodyPr anchor="t" rtlCol="false"/>
                    <a:lstStyle/>
                    <a:p>
                      <a:pPr algn="ctr">
                        <a:lnSpc>
                          <a:spcPts val="209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1</a:t>
                      </a:r>
                      <a:endParaRPr lang="en-US" sz="1100"/>
                    </a:p>
                    <a:p>
                      <a:pPr algn="ctr">
                        <a:lnSpc>
                          <a:spcPts val="2379"/>
                        </a:lnSpc>
                      </a:pPr>
                      <a:r>
                        <a:rPr lang="en-US" sz="1699">
                          <a:solidFill>
                            <a:srgbClr val="FFFFFF"/>
                          </a:solidFill>
                          <a:latin typeface="Open Sans Extra Bold"/>
                        </a:rPr>
                        <a:t>(DETI)</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2</a:t>
                      </a:r>
                      <a:endParaRPr lang="en-US" sz="1100"/>
                    </a:p>
                    <a:p>
                      <a:pPr algn="ctr">
                        <a:lnSpc>
                          <a:spcPts val="2379"/>
                        </a:lnSpc>
                      </a:pPr>
                      <a:r>
                        <a:rPr lang="en-US" sz="1699">
                          <a:solidFill>
                            <a:srgbClr val="FFFFFF"/>
                          </a:solidFill>
                          <a:latin typeface="Open Sans Extra Bold"/>
                        </a:rPr>
                        <a:t>(Researcher)</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endParaRPr lang="en-US" sz="1100"/>
                    </a:p>
                    <a:p>
                      <a:pPr algn="ctr">
                        <a:lnSpc>
                          <a:spcPts val="2379"/>
                        </a:lnSpc>
                      </a:pPr>
                      <a:r>
                        <a:rPr lang="en-US" sz="1699">
                          <a:solidFill>
                            <a:srgbClr val="FFFFFF"/>
                          </a:solidFill>
                          <a:latin typeface="Open Sans Extra Bold"/>
                        </a:rPr>
                        <a:t>Tester 3</a:t>
                      </a:r>
                    </a:p>
                    <a:p>
                      <a:pPr algn="ctr">
                        <a:lnSpc>
                          <a:spcPts val="2379"/>
                        </a:lnSpc>
                      </a:pPr>
                      <a:r>
                        <a:rPr lang="en-US" sz="1699">
                          <a:solidFill>
                            <a:srgbClr val="FFFFFF"/>
                          </a:solidFill>
                          <a:latin typeface="Open Sans Extra Bold"/>
                        </a:rPr>
                        <a:t>(Researcher)</a:t>
                      </a:r>
                    </a:p>
                    <a:p>
                      <a:pPr algn="ctr">
                        <a:lnSpc>
                          <a:spcPts val="2379"/>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2379"/>
                        </a:lnSpc>
                        <a:defRPr/>
                      </a:pPr>
                      <a:r>
                        <a:rPr lang="en-US" sz="1699">
                          <a:solidFill>
                            <a:srgbClr val="FFFFFF"/>
                          </a:solidFill>
                          <a:latin typeface="Open Sans Extra Bold"/>
                        </a:rPr>
                        <a:t>Tester 4</a:t>
                      </a:r>
                      <a:endParaRPr lang="en-US" sz="1100"/>
                    </a:p>
                    <a:p>
                      <a:pPr algn="ctr">
                        <a:lnSpc>
                          <a:spcPts val="2379"/>
                        </a:lnSpc>
                      </a:pPr>
                      <a:r>
                        <a:rPr lang="en-US" sz="1699">
                          <a:solidFill>
                            <a:srgbClr val="FFFFFF"/>
                          </a:solidFill>
                          <a:latin typeface="Open Sans Extra Bold"/>
                        </a:rPr>
                        <a:t>(Outside IT)</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r>
              <a:tr h="1646695">
                <a:tc>
                  <a:txBody>
                    <a:bodyPr anchor="t" rtlCol="false"/>
                    <a:lstStyle/>
                    <a:p>
                      <a:pPr algn="ctr">
                        <a:lnSpc>
                          <a:spcPts val="1959"/>
                        </a:lnSpc>
                        <a:defRPr/>
                      </a:pPr>
                      <a:r>
                        <a:rPr lang="en-US" sz="1399">
                          <a:solidFill>
                            <a:srgbClr val="FFFFFF"/>
                          </a:solidFill>
                          <a:latin typeface="Open Sans Extra Bold"/>
                        </a:rPr>
                        <a:t>I think that I would like to use this system frequently.</a:t>
                      </a:r>
                      <a:endParaRPr lang="en-US" sz="1100"/>
                    </a:p>
                    <a:p>
                      <a:pPr algn="ctr">
                        <a:lnSpc>
                          <a:spcPts val="1680"/>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539"/>
                        </a:lnSpc>
                        <a:defRPr/>
                      </a:pPr>
                      <a:r>
                        <a:rPr lang="en-US" sz="1099">
                          <a:solidFill>
                            <a:srgbClr val="000000"/>
                          </a:solidFill>
                          <a:latin typeface="Open Sans Extra Bold"/>
                        </a:rPr>
                        <a:t>Neutral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4F577"/>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r h="1059368">
                <a:tc>
                  <a:txBody>
                    <a:bodyPr anchor="t" rtlCol="false"/>
                    <a:lstStyle/>
                    <a:p>
                      <a:pPr algn="ctr">
                        <a:lnSpc>
                          <a:spcPts val="1819"/>
                        </a:lnSpc>
                        <a:defRPr/>
                      </a:pPr>
                      <a:r>
                        <a:rPr lang="en-US" sz="1299">
                          <a:solidFill>
                            <a:srgbClr val="FFFFFF"/>
                          </a:solidFill>
                          <a:latin typeface="Open Sans Extra Bold"/>
                        </a:rPr>
                        <a:t>I found the system unnecessarily complex.</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 disagree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 </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Tottaly </a:t>
                      </a:r>
                      <a:endParaRPr lang="en-US" sz="1100"/>
                    </a:p>
                    <a:p>
                      <a:pPr algn="ctr">
                        <a:lnSpc>
                          <a:spcPts val="1679"/>
                        </a:lnSpc>
                      </a:pPr>
                      <a:r>
                        <a:rPr lang="en-US" sz="1199">
                          <a:solidFill>
                            <a:srgbClr val="000000"/>
                          </a:solidFill>
                          <a:latin typeface="Open Sans Extra Bold"/>
                        </a:rPr>
                        <a:t>disagree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r>
              <a:tr h="1059368">
                <a:tc>
                  <a:txBody>
                    <a:bodyPr anchor="t" rtlCol="false"/>
                    <a:lstStyle/>
                    <a:p>
                      <a:pPr algn="ctr">
                        <a:lnSpc>
                          <a:spcPts val="1819"/>
                        </a:lnSpc>
                        <a:defRPr/>
                      </a:pPr>
                      <a:r>
                        <a:rPr lang="en-US" sz="1299">
                          <a:solidFill>
                            <a:srgbClr val="FFFFFF"/>
                          </a:solidFill>
                          <a:latin typeface="Open Sans Extra Bold"/>
                        </a:rPr>
                        <a:t>I thought the system was easy to use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Totally</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Totally 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 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r h="1319780">
                <a:tc>
                  <a:txBody>
                    <a:bodyPr anchor="t" rtlCol="false"/>
                    <a:lstStyle/>
                    <a:p>
                      <a:pPr algn="ctr">
                        <a:lnSpc>
                          <a:spcPts val="1819"/>
                        </a:lnSpc>
                        <a:defRPr/>
                      </a:pPr>
                      <a:r>
                        <a:rPr lang="en-US" sz="1299">
                          <a:solidFill>
                            <a:srgbClr val="FFFFFF"/>
                          </a:solidFill>
                          <a:latin typeface="Open Sans Extra Bold"/>
                        </a:rPr>
                        <a:t>I found the various functions in this system were well integrated</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Somewhat 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Totally </a:t>
                      </a:r>
                      <a:r>
                        <a:rPr lang="en-US" sz="1199">
                          <a:solidFill>
                            <a:srgbClr val="000000"/>
                          </a:solidFill>
                          <a:latin typeface="Open Sans Extra Bold"/>
                        </a:rPr>
                        <a:t>agree</a:t>
                      </a:r>
                      <a:endParaRPr lang="en-US" sz="1100"/>
                    </a:p>
                    <a:p>
                      <a:pPr algn="ctr">
                        <a:lnSpc>
                          <a:spcPts val="1679"/>
                        </a:lnSpc>
                      </a:pP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r>
              <a:tr h="1580193">
                <a:tc>
                  <a:txBody>
                    <a:bodyPr anchor="t" rtlCol="false"/>
                    <a:lstStyle/>
                    <a:p>
                      <a:pPr algn="ctr">
                        <a:lnSpc>
                          <a:spcPts val="1819"/>
                        </a:lnSpc>
                        <a:defRPr/>
                      </a:pPr>
                      <a:r>
                        <a:rPr lang="en-US" sz="1299">
                          <a:solidFill>
                            <a:srgbClr val="FFFFFF"/>
                          </a:solidFill>
                          <a:latin typeface="Open Sans Extra Bold"/>
                        </a:rPr>
                        <a:t>I would imagine that most people would learn to use this system very quickly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4AAD"/>
                    </a:solidFill>
                  </a:tcPr>
                </a:tc>
                <a:tc>
                  <a:txBody>
                    <a:bodyPr anchor="t" rtlCol="false"/>
                    <a:lstStyle/>
                    <a:p>
                      <a:pPr algn="ctr">
                        <a:lnSpc>
                          <a:spcPts val="1679"/>
                        </a:lnSpc>
                        <a:defRPr/>
                      </a:pPr>
                      <a:r>
                        <a:rPr lang="en-US" sz="1199">
                          <a:solidFill>
                            <a:srgbClr val="000000"/>
                          </a:solidFill>
                          <a:latin typeface="Open Sans Extra Bold"/>
                        </a:rPr>
                        <a:t>Totally 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Totally Agree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9D53"/>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c>
                  <a:txBody>
                    <a:bodyPr anchor="t" rtlCol="false"/>
                    <a:lstStyle/>
                    <a:p>
                      <a:pPr algn="ctr">
                        <a:lnSpc>
                          <a:spcPts val="1679"/>
                        </a:lnSpc>
                        <a:defRPr/>
                      </a:pPr>
                      <a:r>
                        <a:rPr lang="en-US" sz="1199">
                          <a:solidFill>
                            <a:srgbClr val="000000"/>
                          </a:solidFill>
                          <a:latin typeface="Open Sans Extra Bold"/>
                        </a:rPr>
                        <a:t>Somewhat</a:t>
                      </a:r>
                      <a:endParaRPr lang="en-US" sz="1100"/>
                    </a:p>
                    <a:p>
                      <a:pPr algn="ctr">
                        <a:lnSpc>
                          <a:spcPts val="1679"/>
                        </a:lnSpc>
                      </a:pPr>
                      <a:r>
                        <a:rPr lang="en-US" sz="1199">
                          <a:solidFill>
                            <a:srgbClr val="000000"/>
                          </a:solidFill>
                          <a:latin typeface="Open Sans Extra Bold"/>
                        </a:rPr>
                        <a:t>Agree</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5D481"/>
                    </a:solidFill>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015312" y="2821796"/>
            <a:ext cx="7243988" cy="5768848"/>
          </a:xfrm>
          <a:prstGeom prst="rect">
            <a:avLst/>
          </a:prstGeom>
        </p:spPr>
      </p:pic>
      <p:sp>
        <p:nvSpPr>
          <p:cNvPr name="TextBox 3" id="3"/>
          <p:cNvSpPr txBox="true"/>
          <p:nvPr/>
        </p:nvSpPr>
        <p:spPr>
          <a:xfrm rot="0">
            <a:off x="1028700" y="1047750"/>
            <a:ext cx="7054934" cy="1192530"/>
          </a:xfrm>
          <a:prstGeom prst="rect">
            <a:avLst/>
          </a:prstGeom>
        </p:spPr>
        <p:txBody>
          <a:bodyPr anchor="t" rtlCol="false" tIns="0" lIns="0" bIns="0" rIns="0">
            <a:spAutoFit/>
          </a:bodyPr>
          <a:lstStyle/>
          <a:p>
            <a:pPr>
              <a:lnSpc>
                <a:spcPts val="9360"/>
              </a:lnSpc>
            </a:pPr>
            <a:r>
              <a:rPr lang="en-US" sz="8000">
                <a:solidFill>
                  <a:srgbClr val="082F69"/>
                </a:solidFill>
                <a:latin typeface="Open Sauce SemiBold"/>
              </a:rPr>
              <a:t>Future Work</a:t>
            </a:r>
          </a:p>
        </p:txBody>
      </p:sp>
      <p:sp>
        <p:nvSpPr>
          <p:cNvPr name="TextBox 4" id="4"/>
          <p:cNvSpPr txBox="true"/>
          <p:nvPr/>
        </p:nvSpPr>
        <p:spPr>
          <a:xfrm rot="0">
            <a:off x="1028700" y="2774171"/>
            <a:ext cx="7785087" cy="6484129"/>
          </a:xfrm>
          <a:prstGeom prst="rect">
            <a:avLst/>
          </a:prstGeom>
        </p:spPr>
        <p:txBody>
          <a:bodyPr anchor="t" rtlCol="false" tIns="0" lIns="0" bIns="0" rIns="0">
            <a:spAutoFit/>
          </a:bodyPr>
          <a:lstStyle/>
          <a:p>
            <a:pPr marL="668070" indent="-334035" lvl="1">
              <a:lnSpc>
                <a:spcPts val="4332"/>
              </a:lnSpc>
              <a:buFont typeface="Arial"/>
              <a:buChar char="•"/>
            </a:pPr>
            <a:r>
              <a:rPr lang="en-US" sz="3094">
                <a:solidFill>
                  <a:srgbClr val="2E2E2E"/>
                </a:solidFill>
                <a:latin typeface="Canva Sans 1"/>
              </a:rPr>
              <a:t>Allow for the processing of video data may be useable for feature extraction instead of being just only in real time</a:t>
            </a:r>
          </a:p>
          <a:p>
            <a:pPr>
              <a:lnSpc>
                <a:spcPts val="4332"/>
              </a:lnSpc>
            </a:pPr>
          </a:p>
          <a:p>
            <a:pPr marL="668070" indent="-334035" lvl="1">
              <a:lnSpc>
                <a:spcPts val="4332"/>
              </a:lnSpc>
              <a:buFont typeface="Arial"/>
              <a:buChar char="•"/>
            </a:pPr>
            <a:r>
              <a:rPr lang="en-US" sz="3094">
                <a:solidFill>
                  <a:srgbClr val="2E2E2E"/>
                </a:solidFill>
                <a:latin typeface="Canva Sans 1"/>
              </a:rPr>
              <a:t>Improve efficiency, accuracy and variety of our data analysis classes</a:t>
            </a:r>
          </a:p>
          <a:p>
            <a:pPr>
              <a:lnSpc>
                <a:spcPts val="4332"/>
              </a:lnSpc>
            </a:pPr>
          </a:p>
          <a:p>
            <a:pPr marL="668070" indent="-334035" lvl="1">
              <a:lnSpc>
                <a:spcPts val="4332"/>
              </a:lnSpc>
              <a:buFont typeface="Arial"/>
              <a:buChar char="•"/>
            </a:pPr>
            <a:r>
              <a:rPr lang="en-US" sz="3094">
                <a:solidFill>
                  <a:srgbClr val="2E2E2E"/>
                </a:solidFill>
                <a:latin typeface="Canva Sans 1"/>
              </a:rPr>
              <a:t>The ecosystem of our framework can be improved by adding more MediaPipe functions (face, facemesh)</a:t>
            </a:r>
          </a:p>
          <a:p>
            <a:pPr>
              <a:lnSpc>
                <a:spcPts val="433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7361" r="0" b="0"/>
          <a:stretch>
            <a:fillRect/>
          </a:stretch>
        </p:blipFill>
        <p:spPr>
          <a:xfrm flipH="false" flipV="false" rot="0">
            <a:off x="2243313" y="2678111"/>
            <a:ext cx="13801374" cy="7191809"/>
          </a:xfrm>
          <a:prstGeom prst="rect">
            <a:avLst/>
          </a:prstGeom>
        </p:spPr>
      </p:pic>
      <p:sp>
        <p:nvSpPr>
          <p:cNvPr name="TextBox 3" id="3"/>
          <p:cNvSpPr txBox="true"/>
          <p:nvPr/>
        </p:nvSpPr>
        <p:spPr>
          <a:xfrm rot="0">
            <a:off x="1028700" y="1047750"/>
            <a:ext cx="7741880" cy="1192530"/>
          </a:xfrm>
          <a:prstGeom prst="rect">
            <a:avLst/>
          </a:prstGeom>
        </p:spPr>
        <p:txBody>
          <a:bodyPr anchor="t" rtlCol="false" tIns="0" lIns="0" bIns="0" rIns="0">
            <a:spAutoFit/>
          </a:bodyPr>
          <a:lstStyle/>
          <a:p>
            <a:pPr>
              <a:lnSpc>
                <a:spcPts val="9360"/>
              </a:lnSpc>
            </a:pPr>
            <a:r>
              <a:rPr lang="en-US" sz="8000">
                <a:solidFill>
                  <a:srgbClr val="082F69"/>
                </a:solidFill>
                <a:latin typeface="Open Sauce SemiBold"/>
              </a:rPr>
              <a:t>Any questions?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48025" y="806322"/>
            <a:ext cx="6617533" cy="9010407"/>
            <a:chOff x="0" y="0"/>
            <a:chExt cx="2546350" cy="3467100"/>
          </a:xfrm>
        </p:grpSpPr>
        <p:sp>
          <p:nvSpPr>
            <p:cNvPr name="Freeform 3" id="3"/>
            <p:cNvSpPr/>
            <p:nvPr/>
          </p:nvSpPr>
          <p:spPr>
            <a:xfrm flipH="false" flipV="false">
              <a:off x="0" y="0"/>
              <a:ext cx="2548890" cy="3468370"/>
            </a:xfrm>
            <a:custGeom>
              <a:avLst/>
              <a:gdLst/>
              <a:ahLst/>
              <a:cxnLst/>
              <a:rect r="r" b="b" t="t" l="l"/>
              <a:pathLst>
                <a:path h="3468370" w="2548890">
                  <a:moveTo>
                    <a:pt x="341630" y="3027680"/>
                  </a:moveTo>
                  <a:cubicBezTo>
                    <a:pt x="455930" y="3175000"/>
                    <a:pt x="599440" y="3286760"/>
                    <a:pt x="765810" y="3360420"/>
                  </a:cubicBezTo>
                  <a:cubicBezTo>
                    <a:pt x="929640" y="3431540"/>
                    <a:pt x="1116330" y="3468370"/>
                    <a:pt x="1320800" y="3468370"/>
                  </a:cubicBezTo>
                  <a:cubicBezTo>
                    <a:pt x="1493520" y="3468370"/>
                    <a:pt x="1656080" y="3440430"/>
                    <a:pt x="1803400" y="3387090"/>
                  </a:cubicBezTo>
                  <a:cubicBezTo>
                    <a:pt x="1954530" y="3332480"/>
                    <a:pt x="2086610" y="3247390"/>
                    <a:pt x="2197100" y="3135630"/>
                  </a:cubicBezTo>
                  <a:cubicBezTo>
                    <a:pt x="2307590" y="3023870"/>
                    <a:pt x="2393950" y="2884170"/>
                    <a:pt x="2456180" y="2716530"/>
                  </a:cubicBezTo>
                  <a:cubicBezTo>
                    <a:pt x="2517140" y="2552700"/>
                    <a:pt x="2547620" y="2359660"/>
                    <a:pt x="2547620" y="2141220"/>
                  </a:cubicBezTo>
                  <a:lnTo>
                    <a:pt x="2547620" y="2033270"/>
                  </a:lnTo>
                  <a:lnTo>
                    <a:pt x="1776730" y="2033270"/>
                  </a:lnTo>
                  <a:lnTo>
                    <a:pt x="1776730" y="2141220"/>
                  </a:lnTo>
                  <a:cubicBezTo>
                    <a:pt x="1776730" y="2250440"/>
                    <a:pt x="1765300" y="2346960"/>
                    <a:pt x="1742440" y="2425700"/>
                  </a:cubicBezTo>
                  <a:cubicBezTo>
                    <a:pt x="1720850" y="2500630"/>
                    <a:pt x="1690370" y="2562860"/>
                    <a:pt x="1652270" y="2609850"/>
                  </a:cubicBezTo>
                  <a:cubicBezTo>
                    <a:pt x="1615440" y="2655570"/>
                    <a:pt x="1572260" y="2688590"/>
                    <a:pt x="1521460" y="2710180"/>
                  </a:cubicBezTo>
                  <a:cubicBezTo>
                    <a:pt x="1468120" y="2733040"/>
                    <a:pt x="1407160" y="2744470"/>
                    <a:pt x="1339850" y="2744470"/>
                  </a:cubicBezTo>
                  <a:cubicBezTo>
                    <a:pt x="1250950" y="2744470"/>
                    <a:pt x="1173480" y="2725420"/>
                    <a:pt x="1109980" y="2689860"/>
                  </a:cubicBezTo>
                  <a:cubicBezTo>
                    <a:pt x="1043940" y="2653030"/>
                    <a:pt x="990600" y="2599690"/>
                    <a:pt x="946150" y="2528570"/>
                  </a:cubicBezTo>
                  <a:cubicBezTo>
                    <a:pt x="899160" y="2453640"/>
                    <a:pt x="863600" y="2358390"/>
                    <a:pt x="840740" y="2246630"/>
                  </a:cubicBezTo>
                  <a:cubicBezTo>
                    <a:pt x="816610" y="2129790"/>
                    <a:pt x="803910" y="1995170"/>
                    <a:pt x="803910" y="1847850"/>
                  </a:cubicBezTo>
                  <a:lnTo>
                    <a:pt x="803910" y="1617980"/>
                  </a:lnTo>
                  <a:cubicBezTo>
                    <a:pt x="803910" y="1469390"/>
                    <a:pt x="815340" y="1334770"/>
                    <a:pt x="839470" y="1217930"/>
                  </a:cubicBezTo>
                  <a:cubicBezTo>
                    <a:pt x="862330" y="1106170"/>
                    <a:pt x="896620" y="1010920"/>
                    <a:pt x="942340" y="935990"/>
                  </a:cubicBezTo>
                  <a:cubicBezTo>
                    <a:pt x="985520" y="864870"/>
                    <a:pt x="1037590" y="811530"/>
                    <a:pt x="1101090" y="774700"/>
                  </a:cubicBezTo>
                  <a:cubicBezTo>
                    <a:pt x="1163320" y="737870"/>
                    <a:pt x="1235710" y="720090"/>
                    <a:pt x="1323340" y="720090"/>
                  </a:cubicBezTo>
                  <a:cubicBezTo>
                    <a:pt x="1386840" y="720090"/>
                    <a:pt x="1446530" y="731520"/>
                    <a:pt x="1497330" y="754380"/>
                  </a:cubicBezTo>
                  <a:cubicBezTo>
                    <a:pt x="1546860" y="775970"/>
                    <a:pt x="1590040" y="810260"/>
                    <a:pt x="1626870" y="855980"/>
                  </a:cubicBezTo>
                  <a:cubicBezTo>
                    <a:pt x="1664970" y="904240"/>
                    <a:pt x="1695450" y="966470"/>
                    <a:pt x="1718310" y="1042670"/>
                  </a:cubicBezTo>
                  <a:cubicBezTo>
                    <a:pt x="1741170" y="1122680"/>
                    <a:pt x="1752600" y="1219200"/>
                    <a:pt x="1752600" y="1328420"/>
                  </a:cubicBezTo>
                  <a:lnTo>
                    <a:pt x="1752600" y="1436370"/>
                  </a:lnTo>
                  <a:lnTo>
                    <a:pt x="2548890" y="1436370"/>
                  </a:lnTo>
                  <a:lnTo>
                    <a:pt x="2548890" y="1328420"/>
                  </a:lnTo>
                  <a:cubicBezTo>
                    <a:pt x="2548890" y="1103630"/>
                    <a:pt x="2518410" y="905510"/>
                    <a:pt x="2456180" y="740410"/>
                  </a:cubicBezTo>
                  <a:cubicBezTo>
                    <a:pt x="2393950" y="571500"/>
                    <a:pt x="2306319" y="430530"/>
                    <a:pt x="2195830" y="321310"/>
                  </a:cubicBezTo>
                  <a:cubicBezTo>
                    <a:pt x="2085340" y="210820"/>
                    <a:pt x="1951990" y="128270"/>
                    <a:pt x="1800859" y="76200"/>
                  </a:cubicBezTo>
                  <a:cubicBezTo>
                    <a:pt x="1650999" y="26670"/>
                    <a:pt x="1489709" y="0"/>
                    <a:pt x="1319529" y="0"/>
                  </a:cubicBezTo>
                  <a:cubicBezTo>
                    <a:pt x="1115059" y="0"/>
                    <a:pt x="928369" y="35560"/>
                    <a:pt x="764539" y="106680"/>
                  </a:cubicBezTo>
                  <a:cubicBezTo>
                    <a:pt x="598170" y="180340"/>
                    <a:pt x="455930" y="292100"/>
                    <a:pt x="341630" y="439420"/>
                  </a:cubicBezTo>
                  <a:cubicBezTo>
                    <a:pt x="228600" y="584200"/>
                    <a:pt x="142240" y="768350"/>
                    <a:pt x="85090" y="985520"/>
                  </a:cubicBezTo>
                  <a:cubicBezTo>
                    <a:pt x="27940" y="1197610"/>
                    <a:pt x="0" y="1449070"/>
                    <a:pt x="0" y="1734820"/>
                  </a:cubicBezTo>
                  <a:cubicBezTo>
                    <a:pt x="0" y="2020570"/>
                    <a:pt x="27940" y="2272030"/>
                    <a:pt x="85090" y="2482850"/>
                  </a:cubicBezTo>
                  <a:cubicBezTo>
                    <a:pt x="142240" y="2700020"/>
                    <a:pt x="228600" y="2882900"/>
                    <a:pt x="341630" y="3027680"/>
                  </a:cubicBezTo>
                  <a:close/>
                </a:path>
              </a:pathLst>
            </a:custGeom>
            <a:blipFill>
              <a:blip r:embed="rId2"/>
              <a:stretch>
                <a:fillRect l="-135524" r="-40067" t="0" b="0"/>
              </a:stretch>
            </a:blipFill>
          </p:spPr>
        </p:sp>
      </p:grpSp>
      <p:sp>
        <p:nvSpPr>
          <p:cNvPr name="TextBox 4" id="4"/>
          <p:cNvSpPr txBox="true"/>
          <p:nvPr/>
        </p:nvSpPr>
        <p:spPr>
          <a:xfrm rot="0">
            <a:off x="1028700" y="1047750"/>
            <a:ext cx="7054934" cy="1192464"/>
          </a:xfrm>
          <a:prstGeom prst="rect">
            <a:avLst/>
          </a:prstGeom>
        </p:spPr>
        <p:txBody>
          <a:bodyPr anchor="t" rtlCol="false" tIns="0" lIns="0" bIns="0" rIns="0">
            <a:spAutoFit/>
          </a:bodyPr>
          <a:lstStyle/>
          <a:p>
            <a:pPr>
              <a:lnSpc>
                <a:spcPts val="9360"/>
              </a:lnSpc>
            </a:pPr>
            <a:r>
              <a:rPr lang="en-US" sz="8000">
                <a:solidFill>
                  <a:srgbClr val="082F69"/>
                </a:solidFill>
                <a:latin typeface="Open Sauce SemiBold"/>
              </a:rPr>
              <a:t>Context</a:t>
            </a:r>
          </a:p>
        </p:txBody>
      </p:sp>
      <p:sp>
        <p:nvSpPr>
          <p:cNvPr name="TextBox 5" id="5"/>
          <p:cNvSpPr txBox="true"/>
          <p:nvPr/>
        </p:nvSpPr>
        <p:spPr>
          <a:xfrm rot="0">
            <a:off x="1028700" y="2384055"/>
            <a:ext cx="8491745" cy="74326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1"/>
              </a:rPr>
              <a:t>The process of gathering data that fits user specifications for whatever goal it may be is a boring, time and resource consuming process</a:t>
            </a:r>
          </a:p>
          <a:p>
            <a:pPr>
              <a:lnSpc>
                <a:spcPts val="3499"/>
              </a:lnSpc>
            </a:pPr>
          </a:p>
          <a:p>
            <a:pPr marL="539749" indent="-269875" lvl="1">
              <a:lnSpc>
                <a:spcPts val="3499"/>
              </a:lnSpc>
              <a:buFont typeface="Arial"/>
              <a:buChar char="•"/>
            </a:pPr>
            <a:r>
              <a:rPr lang="en-US" sz="2499">
                <a:solidFill>
                  <a:srgbClr val="000000"/>
                </a:solidFill>
                <a:latin typeface="Canva Sans 1"/>
              </a:rPr>
              <a:t>The world's exponencial growth in technology has created a bigger pool of stakeholders that look to integrate user interactive features in their systems</a:t>
            </a:r>
          </a:p>
          <a:p>
            <a:pPr>
              <a:lnSpc>
                <a:spcPts val="3499"/>
              </a:lnSpc>
            </a:pPr>
          </a:p>
          <a:p>
            <a:pPr marL="539749" indent="-269875" lvl="1">
              <a:lnSpc>
                <a:spcPts val="3499"/>
              </a:lnSpc>
              <a:buFont typeface="Arial"/>
              <a:buChar char="•"/>
            </a:pPr>
            <a:r>
              <a:rPr lang="en-US" sz="2499">
                <a:solidFill>
                  <a:srgbClr val="000000"/>
                </a:solidFill>
                <a:latin typeface="Canva Sans 1"/>
              </a:rPr>
              <a:t>A stand-out characteristic of the tech community is its will to make past struggles easy to overcome by publishing present solutions that can be used by future third-parties</a:t>
            </a:r>
          </a:p>
          <a:p>
            <a:pPr>
              <a:lnSpc>
                <a:spcPts val="3499"/>
              </a:lnSpc>
            </a:pPr>
          </a:p>
          <a:p>
            <a:pPr marL="539749" indent="-269875" lvl="1">
              <a:lnSpc>
                <a:spcPts val="3499"/>
              </a:lnSpc>
              <a:buFont typeface="Arial"/>
              <a:buChar char="•"/>
            </a:pPr>
            <a:r>
              <a:rPr lang="en-US" sz="2499">
                <a:solidFill>
                  <a:srgbClr val="000000"/>
                </a:solidFill>
                <a:latin typeface="Canva Sans 1"/>
              </a:rPr>
              <a:t>Designed for researchers and developers of Human Computer Interaction technology</a:t>
            </a:r>
          </a:p>
          <a:p>
            <a:pPr>
              <a:lnSpc>
                <a:spcPts val="3499"/>
              </a:lnSpc>
            </a:pPr>
          </a:p>
          <a:p>
            <a:pPr marL="539749" indent="-269875" lvl="1">
              <a:lnSpc>
                <a:spcPts val="3499"/>
              </a:lnSpc>
              <a:buFont typeface="Arial"/>
              <a:buChar char="•"/>
            </a:pPr>
            <a:r>
              <a:rPr lang="en-US" sz="2499">
                <a:solidFill>
                  <a:srgbClr val="000000"/>
                </a:solidFill>
                <a:latin typeface="Canva Sans 1"/>
              </a:rPr>
              <a:t>Related to our PECI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51792" y="675680"/>
            <a:ext cx="6880115" cy="8935640"/>
            <a:chOff x="0" y="0"/>
            <a:chExt cx="2669540" cy="3467100"/>
          </a:xfrm>
        </p:grpSpPr>
        <p:sp>
          <p:nvSpPr>
            <p:cNvPr name="Freeform 3" id="3"/>
            <p:cNvSpPr/>
            <p:nvPr/>
          </p:nvSpPr>
          <p:spPr>
            <a:xfrm flipH="false" flipV="false">
              <a:off x="0" y="0"/>
              <a:ext cx="2670810" cy="3468370"/>
            </a:xfrm>
            <a:custGeom>
              <a:avLst/>
              <a:gdLst/>
              <a:ahLst/>
              <a:cxnLst/>
              <a:rect r="r" b="b" t="t" l="l"/>
              <a:pathLst>
                <a:path h="3468370" w="2670810">
                  <a:moveTo>
                    <a:pt x="330200" y="3030220"/>
                  </a:moveTo>
                  <a:cubicBezTo>
                    <a:pt x="440690" y="3177540"/>
                    <a:pt x="579120" y="3289300"/>
                    <a:pt x="741680" y="3361690"/>
                  </a:cubicBezTo>
                  <a:cubicBezTo>
                    <a:pt x="900430" y="3432810"/>
                    <a:pt x="1083310" y="3468370"/>
                    <a:pt x="1283970" y="3468370"/>
                  </a:cubicBezTo>
                  <a:cubicBezTo>
                    <a:pt x="1461770" y="3468370"/>
                    <a:pt x="1629410" y="3430270"/>
                    <a:pt x="1784350" y="3356610"/>
                  </a:cubicBezTo>
                  <a:cubicBezTo>
                    <a:pt x="1879600" y="3310890"/>
                    <a:pt x="1967230" y="3249930"/>
                    <a:pt x="2045970" y="3176270"/>
                  </a:cubicBezTo>
                  <a:lnTo>
                    <a:pt x="2112010" y="3412490"/>
                  </a:lnTo>
                  <a:lnTo>
                    <a:pt x="2670810" y="3412490"/>
                  </a:lnTo>
                  <a:lnTo>
                    <a:pt x="2670810" y="1488440"/>
                  </a:lnTo>
                  <a:lnTo>
                    <a:pt x="1187450" y="1488440"/>
                  </a:lnTo>
                  <a:lnTo>
                    <a:pt x="1187450" y="2207260"/>
                  </a:lnTo>
                  <a:lnTo>
                    <a:pt x="1866900" y="2207260"/>
                  </a:lnTo>
                  <a:cubicBezTo>
                    <a:pt x="1860550" y="2268220"/>
                    <a:pt x="1849120" y="2325370"/>
                    <a:pt x="1832610" y="2378710"/>
                  </a:cubicBezTo>
                  <a:cubicBezTo>
                    <a:pt x="1807210" y="2458720"/>
                    <a:pt x="1771650" y="2527300"/>
                    <a:pt x="1727200" y="2581910"/>
                  </a:cubicBezTo>
                  <a:cubicBezTo>
                    <a:pt x="1684020" y="2635250"/>
                    <a:pt x="1634490" y="2675890"/>
                    <a:pt x="1574800" y="2705100"/>
                  </a:cubicBezTo>
                  <a:cubicBezTo>
                    <a:pt x="1516380" y="2734310"/>
                    <a:pt x="1452880" y="2748280"/>
                    <a:pt x="1383030" y="2748280"/>
                  </a:cubicBezTo>
                  <a:cubicBezTo>
                    <a:pt x="1282700" y="2748280"/>
                    <a:pt x="1195070" y="2729230"/>
                    <a:pt x="1125220" y="2693670"/>
                  </a:cubicBezTo>
                  <a:cubicBezTo>
                    <a:pt x="1054100" y="2656840"/>
                    <a:pt x="996950" y="2604770"/>
                    <a:pt x="949960" y="2533650"/>
                  </a:cubicBezTo>
                  <a:cubicBezTo>
                    <a:pt x="900430" y="2459990"/>
                    <a:pt x="863600" y="2366010"/>
                    <a:pt x="838200" y="2254250"/>
                  </a:cubicBezTo>
                  <a:cubicBezTo>
                    <a:pt x="812800" y="2137410"/>
                    <a:pt x="800100" y="2001520"/>
                    <a:pt x="800100" y="1850390"/>
                  </a:cubicBezTo>
                  <a:lnTo>
                    <a:pt x="800100" y="1620520"/>
                  </a:lnTo>
                  <a:cubicBezTo>
                    <a:pt x="800100" y="1471930"/>
                    <a:pt x="812800" y="1338580"/>
                    <a:pt x="838200" y="1221740"/>
                  </a:cubicBezTo>
                  <a:cubicBezTo>
                    <a:pt x="862330" y="1111250"/>
                    <a:pt x="899160" y="1017270"/>
                    <a:pt x="947420" y="942340"/>
                  </a:cubicBezTo>
                  <a:cubicBezTo>
                    <a:pt x="994410" y="871220"/>
                    <a:pt x="1051560" y="817880"/>
                    <a:pt x="1122680" y="779780"/>
                  </a:cubicBezTo>
                  <a:cubicBezTo>
                    <a:pt x="1193800" y="741680"/>
                    <a:pt x="1280160" y="722630"/>
                    <a:pt x="1379220" y="722630"/>
                  </a:cubicBezTo>
                  <a:cubicBezTo>
                    <a:pt x="1447800" y="722630"/>
                    <a:pt x="1513840" y="734060"/>
                    <a:pt x="1573530" y="756920"/>
                  </a:cubicBezTo>
                  <a:cubicBezTo>
                    <a:pt x="1631950" y="778510"/>
                    <a:pt x="1681480" y="811530"/>
                    <a:pt x="1725930" y="855980"/>
                  </a:cubicBezTo>
                  <a:cubicBezTo>
                    <a:pt x="1769110" y="900430"/>
                    <a:pt x="1804670" y="956310"/>
                    <a:pt x="1831340" y="1023620"/>
                  </a:cubicBezTo>
                  <a:cubicBezTo>
                    <a:pt x="1858010" y="1090930"/>
                    <a:pt x="1871980" y="1172210"/>
                    <a:pt x="1871980" y="1264920"/>
                  </a:cubicBezTo>
                  <a:lnTo>
                    <a:pt x="1871980" y="1372870"/>
                  </a:lnTo>
                  <a:lnTo>
                    <a:pt x="2669540" y="1372870"/>
                  </a:lnTo>
                  <a:lnTo>
                    <a:pt x="2669540" y="1264920"/>
                  </a:lnTo>
                  <a:cubicBezTo>
                    <a:pt x="2669540" y="1062990"/>
                    <a:pt x="2633980" y="881380"/>
                    <a:pt x="2565400" y="723900"/>
                  </a:cubicBezTo>
                  <a:cubicBezTo>
                    <a:pt x="2495550" y="565150"/>
                    <a:pt x="2400300" y="431800"/>
                    <a:pt x="2283460" y="323850"/>
                  </a:cubicBezTo>
                  <a:cubicBezTo>
                    <a:pt x="2166620" y="217170"/>
                    <a:pt x="2029460" y="135890"/>
                    <a:pt x="1875790" y="81280"/>
                  </a:cubicBezTo>
                  <a:cubicBezTo>
                    <a:pt x="1724660" y="26670"/>
                    <a:pt x="1564640" y="0"/>
                    <a:pt x="1399540" y="0"/>
                  </a:cubicBezTo>
                  <a:cubicBezTo>
                    <a:pt x="1181100" y="0"/>
                    <a:pt x="982980" y="35560"/>
                    <a:pt x="810260" y="106680"/>
                  </a:cubicBezTo>
                  <a:cubicBezTo>
                    <a:pt x="633730" y="179070"/>
                    <a:pt x="482600" y="290830"/>
                    <a:pt x="361950" y="438150"/>
                  </a:cubicBezTo>
                  <a:cubicBezTo>
                    <a:pt x="243840" y="581660"/>
                    <a:pt x="152400" y="765810"/>
                    <a:pt x="90170" y="982980"/>
                  </a:cubicBezTo>
                  <a:cubicBezTo>
                    <a:pt x="30480" y="1196340"/>
                    <a:pt x="0" y="1449070"/>
                    <a:pt x="0" y="1734820"/>
                  </a:cubicBezTo>
                  <a:cubicBezTo>
                    <a:pt x="0" y="2021840"/>
                    <a:pt x="27940" y="2274570"/>
                    <a:pt x="82550" y="2485390"/>
                  </a:cubicBezTo>
                  <a:cubicBezTo>
                    <a:pt x="138430" y="2702560"/>
                    <a:pt x="222250" y="2885440"/>
                    <a:pt x="330200" y="3030220"/>
                  </a:cubicBezTo>
                  <a:close/>
                </a:path>
              </a:pathLst>
            </a:custGeom>
            <a:blipFill>
              <a:blip r:embed="rId2"/>
              <a:stretch>
                <a:fillRect l="-47457" r="-47457" t="0" b="0"/>
              </a:stretch>
            </a:blipFill>
          </p:spPr>
        </p:sp>
      </p:grpSp>
      <p:sp>
        <p:nvSpPr>
          <p:cNvPr name="TextBox 4" id="4"/>
          <p:cNvSpPr txBox="true"/>
          <p:nvPr/>
        </p:nvSpPr>
        <p:spPr>
          <a:xfrm rot="0">
            <a:off x="1028700" y="902220"/>
            <a:ext cx="7054934" cy="1192530"/>
          </a:xfrm>
          <a:prstGeom prst="rect">
            <a:avLst/>
          </a:prstGeom>
        </p:spPr>
        <p:txBody>
          <a:bodyPr anchor="t" rtlCol="false" tIns="0" lIns="0" bIns="0" rIns="0">
            <a:spAutoFit/>
          </a:bodyPr>
          <a:lstStyle/>
          <a:p>
            <a:pPr>
              <a:lnSpc>
                <a:spcPts val="9360"/>
              </a:lnSpc>
            </a:pPr>
            <a:r>
              <a:rPr lang="en-US" sz="8000">
                <a:solidFill>
                  <a:srgbClr val="000000"/>
                </a:solidFill>
                <a:latin typeface="Open Sauce SemiBold"/>
              </a:rPr>
              <a:t>Goals</a:t>
            </a:r>
          </a:p>
        </p:txBody>
      </p:sp>
      <p:sp>
        <p:nvSpPr>
          <p:cNvPr name="TextBox 5" id="5"/>
          <p:cNvSpPr txBox="true"/>
          <p:nvPr/>
        </p:nvSpPr>
        <p:spPr>
          <a:xfrm rot="0">
            <a:off x="1028700" y="2114549"/>
            <a:ext cx="7054934" cy="7696201"/>
          </a:xfrm>
          <a:prstGeom prst="rect">
            <a:avLst/>
          </a:prstGeom>
        </p:spPr>
        <p:txBody>
          <a:bodyPr anchor="t" rtlCol="false" tIns="0" lIns="0" bIns="0" rIns="0">
            <a:spAutoFit/>
          </a:bodyPr>
          <a:lstStyle/>
          <a:p>
            <a:pPr marL="539748" indent="-269874" lvl="1">
              <a:lnSpc>
                <a:spcPts val="4424"/>
              </a:lnSpc>
              <a:buFont typeface="Arial"/>
              <a:buChar char="•"/>
            </a:pPr>
            <a:r>
              <a:rPr lang="en-US" sz="2499">
                <a:solidFill>
                  <a:srgbClr val="000000"/>
                </a:solidFill>
                <a:latin typeface="Canva Sans 1"/>
              </a:rPr>
              <a:t>Provide a modular framework for creating datasets that supports acquisition, annotation, and training of data from videos. </a:t>
            </a:r>
          </a:p>
          <a:p>
            <a:pPr>
              <a:lnSpc>
                <a:spcPts val="4424"/>
              </a:lnSpc>
            </a:pPr>
            <a:r>
              <a:rPr lang="en-US" sz="2499">
                <a:solidFill>
                  <a:srgbClr val="000000"/>
                </a:solidFill>
                <a:latin typeface="Canva Sans 1"/>
              </a:rPr>
              <a:t> </a:t>
            </a:r>
          </a:p>
          <a:p>
            <a:pPr marL="539748" indent="-269874" lvl="1">
              <a:lnSpc>
                <a:spcPts val="4424"/>
              </a:lnSpc>
              <a:buFont typeface="Arial"/>
              <a:buChar char="•"/>
            </a:pPr>
            <a:r>
              <a:rPr lang="en-US" sz="2499">
                <a:solidFill>
                  <a:srgbClr val="000000"/>
                </a:solidFill>
                <a:latin typeface="Canva Sans 1"/>
              </a:rPr>
              <a:t>Enable the study of nonverbal cues in human-computer interaction by providing a systematic approach to data acquisition and annotation.</a:t>
            </a:r>
          </a:p>
          <a:p>
            <a:pPr>
              <a:lnSpc>
                <a:spcPts val="4424"/>
              </a:lnSpc>
            </a:pPr>
          </a:p>
          <a:p>
            <a:pPr marL="539748" indent="-269874" lvl="1">
              <a:lnSpc>
                <a:spcPts val="4424"/>
              </a:lnSpc>
              <a:buFont typeface="Arial"/>
              <a:buChar char="•"/>
            </a:pPr>
            <a:r>
              <a:rPr lang="en-US" sz="2499">
                <a:solidFill>
                  <a:srgbClr val="000000"/>
                </a:solidFill>
                <a:latin typeface="Canva Sans 1"/>
              </a:rPr>
              <a:t>Support the development of machine learning approaches for interaction scenarios, such as gesture detection and human action recognition.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6581630" y="2924105"/>
            <a:ext cx="5124741" cy="1192530"/>
          </a:xfrm>
          <a:prstGeom prst="rect">
            <a:avLst/>
          </a:prstGeom>
        </p:spPr>
        <p:txBody>
          <a:bodyPr anchor="t" rtlCol="false" tIns="0" lIns="0" bIns="0" rIns="0">
            <a:spAutoFit/>
          </a:bodyPr>
          <a:lstStyle/>
          <a:p>
            <a:pPr>
              <a:lnSpc>
                <a:spcPts val="9360"/>
              </a:lnSpc>
            </a:pPr>
            <a:r>
              <a:rPr lang="en-US" sz="8000">
                <a:solidFill>
                  <a:srgbClr val="000000"/>
                </a:solidFill>
                <a:latin typeface="Open Sauce SemiBold"/>
              </a:rPr>
              <a:t>Main Goal</a:t>
            </a:r>
          </a:p>
        </p:txBody>
      </p:sp>
      <p:sp>
        <p:nvSpPr>
          <p:cNvPr name="TextBox 3" id="3"/>
          <p:cNvSpPr txBox="true"/>
          <p:nvPr/>
        </p:nvSpPr>
        <p:spPr>
          <a:xfrm rot="0">
            <a:off x="0" y="5057775"/>
            <a:ext cx="18288000" cy="1694740"/>
          </a:xfrm>
          <a:prstGeom prst="rect">
            <a:avLst/>
          </a:prstGeom>
        </p:spPr>
        <p:txBody>
          <a:bodyPr anchor="t" rtlCol="false" tIns="0" lIns="0" bIns="0" rIns="0">
            <a:spAutoFit/>
          </a:bodyPr>
          <a:lstStyle/>
          <a:p>
            <a:pPr algn="ctr">
              <a:lnSpc>
                <a:spcPts val="6860"/>
              </a:lnSpc>
            </a:pPr>
            <a:r>
              <a:rPr lang="en-US" sz="4900">
                <a:solidFill>
                  <a:srgbClr val="082F69"/>
                </a:solidFill>
                <a:latin typeface="Canva Sans 2"/>
              </a:rPr>
              <a:t>Create a modular platform that allows users to acquire, annotate and visualize data as well as their features</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0444" y="-1369415"/>
            <a:ext cx="4738289" cy="488026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14177" y="7094835"/>
            <a:ext cx="4690247" cy="483077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5332927" y="491403"/>
            <a:ext cx="7054934" cy="1065624"/>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Methodology</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848526"/>
            <a:ext cx="2564962" cy="26418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52521" y="462828"/>
            <a:ext cx="1406779" cy="144892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4239"/>
          <a:stretch>
            <a:fillRect/>
          </a:stretch>
        </p:blipFill>
        <p:spPr>
          <a:xfrm flipH="false" flipV="false" rot="-5400000">
            <a:off x="13420731" y="7090393"/>
            <a:ext cx="9199394" cy="4335813"/>
          </a:xfrm>
          <a:prstGeom prst="rect">
            <a:avLst/>
          </a:prstGeom>
        </p:spPr>
      </p:pic>
      <p:sp>
        <p:nvSpPr>
          <p:cNvPr name="TextBox 6" id="6"/>
          <p:cNvSpPr txBox="true"/>
          <p:nvPr/>
        </p:nvSpPr>
        <p:spPr>
          <a:xfrm rot="0">
            <a:off x="10204366" y="2009826"/>
            <a:ext cx="7054934" cy="5911788"/>
          </a:xfrm>
          <a:prstGeom prst="rect">
            <a:avLst/>
          </a:prstGeom>
        </p:spPr>
        <p:txBody>
          <a:bodyPr anchor="t" rtlCol="false" tIns="0" lIns="0" bIns="0" rIns="0">
            <a:spAutoFit/>
          </a:bodyPr>
          <a:lstStyle/>
          <a:p>
            <a:pPr marL="690874" indent="-345437" lvl="1">
              <a:lnSpc>
                <a:spcPts val="5663"/>
              </a:lnSpc>
              <a:buFont typeface="Arial"/>
              <a:buChar char="•"/>
            </a:pPr>
            <a:r>
              <a:rPr lang="en-US" sz="3199">
                <a:solidFill>
                  <a:srgbClr val="000000"/>
                </a:solidFill>
                <a:latin typeface="Canva Sans 1 Bold"/>
              </a:rPr>
              <a:t>Weekly Sprints</a:t>
            </a:r>
          </a:p>
          <a:p>
            <a:pPr marL="1165854" indent="-388618" lvl="2">
              <a:lnSpc>
                <a:spcPts val="4616"/>
              </a:lnSpc>
              <a:buFont typeface="Arial"/>
              <a:buChar char="⚬"/>
            </a:pPr>
            <a:r>
              <a:rPr lang="en-US" sz="2699" spc="21">
                <a:solidFill>
                  <a:srgbClr val="000000"/>
                </a:solidFill>
                <a:latin typeface="Canva Sans 1 Bold"/>
              </a:rPr>
              <a:t>I</a:t>
            </a:r>
            <a:r>
              <a:rPr lang="en-US" sz="2699" spc="21">
                <a:solidFill>
                  <a:srgbClr val="000000"/>
                </a:solidFill>
                <a:latin typeface="Canva Sans 1 Bold"/>
              </a:rPr>
              <a:t>terative</a:t>
            </a:r>
            <a:r>
              <a:rPr lang="en-US" sz="2699" spc="21">
                <a:solidFill>
                  <a:srgbClr val="000000"/>
                </a:solidFill>
                <a:latin typeface="Canva Sans 1"/>
              </a:rPr>
              <a:t>  methodology;</a:t>
            </a:r>
          </a:p>
          <a:p>
            <a:pPr>
              <a:lnSpc>
                <a:spcPts val="4616"/>
              </a:lnSpc>
            </a:pPr>
          </a:p>
          <a:p>
            <a:pPr marL="1165854" indent="-388618" lvl="2">
              <a:lnSpc>
                <a:spcPts val="4616"/>
              </a:lnSpc>
              <a:buFont typeface="Arial"/>
              <a:buChar char="⚬"/>
            </a:pPr>
            <a:r>
              <a:rPr lang="en-US" sz="2699" spc="21">
                <a:solidFill>
                  <a:srgbClr val="000000"/>
                </a:solidFill>
                <a:latin typeface="Canva Sans 1"/>
              </a:rPr>
              <a:t>The </a:t>
            </a:r>
            <a:r>
              <a:rPr lang="en-US" sz="2699" spc="21">
                <a:solidFill>
                  <a:srgbClr val="000000"/>
                </a:solidFill>
                <a:latin typeface="Canva Sans 1 Bold"/>
              </a:rPr>
              <a:t>weekly discussions</a:t>
            </a:r>
            <a:r>
              <a:rPr lang="en-US" sz="2699" spc="21">
                <a:solidFill>
                  <a:srgbClr val="000000"/>
                </a:solidFill>
                <a:latin typeface="Canva Sans 1"/>
              </a:rPr>
              <a:t> helped the team stay on pace and determine what the next steps should be;</a:t>
            </a:r>
          </a:p>
          <a:p>
            <a:pPr>
              <a:lnSpc>
                <a:spcPts val="4616"/>
              </a:lnSpc>
            </a:pPr>
          </a:p>
          <a:p>
            <a:pPr marL="1165854" indent="-388618" lvl="2">
              <a:lnSpc>
                <a:spcPts val="4616"/>
              </a:lnSpc>
              <a:buFont typeface="Arial"/>
              <a:buChar char="⚬"/>
            </a:pPr>
            <a:r>
              <a:rPr lang="en-US" sz="2699" spc="21">
                <a:solidFill>
                  <a:srgbClr val="000000"/>
                </a:solidFill>
                <a:latin typeface="Canva Sans 1"/>
              </a:rPr>
              <a:t>The </a:t>
            </a:r>
            <a:r>
              <a:rPr lang="en-US" sz="2699" spc="21">
                <a:solidFill>
                  <a:srgbClr val="000000"/>
                </a:solidFill>
                <a:latin typeface="Canva Sans 1 Bold"/>
              </a:rPr>
              <a:t>backlog</a:t>
            </a:r>
            <a:r>
              <a:rPr lang="en-US" sz="2699" spc="21">
                <a:solidFill>
                  <a:srgbClr val="000000"/>
                </a:solidFill>
                <a:latin typeface="Canva Sans 1"/>
              </a:rPr>
              <a:t> was also always updated with new tasks from each sprint (</a:t>
            </a:r>
            <a:r>
              <a:rPr lang="en-US" sz="2699" spc="21">
                <a:solidFill>
                  <a:srgbClr val="000000"/>
                </a:solidFill>
                <a:latin typeface="Canva Sans 1 Bold"/>
              </a:rPr>
              <a:t>JIRA</a:t>
            </a:r>
            <a:r>
              <a:rPr lang="en-US" sz="2699" spc="21">
                <a:solidFill>
                  <a:srgbClr val="000000"/>
                </a:solidFill>
                <a:latin typeface="Canva Sans 1"/>
              </a:rPr>
              <a:t> SOFTWARE).</a:t>
            </a:r>
          </a:p>
        </p:txBody>
      </p:sp>
      <p:sp>
        <p:nvSpPr>
          <p:cNvPr name="TextBox 7" id="7"/>
          <p:cNvSpPr txBox="true"/>
          <p:nvPr/>
        </p:nvSpPr>
        <p:spPr>
          <a:xfrm rot="0">
            <a:off x="688837" y="2106209"/>
            <a:ext cx="7394797" cy="4348083"/>
          </a:xfrm>
          <a:prstGeom prst="rect">
            <a:avLst/>
          </a:prstGeom>
        </p:spPr>
        <p:txBody>
          <a:bodyPr anchor="t" rtlCol="false" tIns="0" lIns="0" bIns="0" rIns="0">
            <a:spAutoFit/>
          </a:bodyPr>
          <a:lstStyle/>
          <a:p>
            <a:pPr>
              <a:lnSpc>
                <a:spcPts val="5009"/>
              </a:lnSpc>
            </a:pPr>
          </a:p>
          <a:p>
            <a:pPr marL="1222016" indent="-407339" lvl="2">
              <a:lnSpc>
                <a:spcPts val="5009"/>
              </a:lnSpc>
              <a:buFont typeface="Arial"/>
              <a:buChar char="⚬"/>
            </a:pPr>
            <a:r>
              <a:rPr lang="en-US" sz="2830">
                <a:solidFill>
                  <a:srgbClr val="000000"/>
                </a:solidFill>
                <a:latin typeface="Canva Sans 1"/>
              </a:rPr>
              <a:t>Designed to</a:t>
            </a:r>
            <a:r>
              <a:rPr lang="en-US" sz="2830">
                <a:solidFill>
                  <a:srgbClr val="000000"/>
                </a:solidFill>
                <a:latin typeface="Canva Sans 1 Bold"/>
              </a:rPr>
              <a:t> fit the</a:t>
            </a:r>
            <a:r>
              <a:rPr lang="en-US" sz="2830">
                <a:solidFill>
                  <a:srgbClr val="000000"/>
                </a:solidFill>
                <a:latin typeface="Canva Sans 1"/>
              </a:rPr>
              <a:t> </a:t>
            </a:r>
            <a:r>
              <a:rPr lang="en-US" sz="2830">
                <a:solidFill>
                  <a:srgbClr val="000000"/>
                </a:solidFill>
                <a:latin typeface="Canva Sans 1 Bold"/>
              </a:rPr>
              <a:t>view of the stakeholders</a:t>
            </a:r>
            <a:r>
              <a:rPr lang="en-US" sz="2830">
                <a:solidFill>
                  <a:srgbClr val="000000"/>
                </a:solidFill>
                <a:latin typeface="Canva Sans 1"/>
              </a:rPr>
              <a:t> and improved through time;</a:t>
            </a:r>
          </a:p>
          <a:p>
            <a:pPr>
              <a:lnSpc>
                <a:spcPts val="5009"/>
              </a:lnSpc>
            </a:pPr>
          </a:p>
          <a:p>
            <a:pPr marL="1222016" indent="-407339" lvl="2">
              <a:lnSpc>
                <a:spcPts val="5009"/>
              </a:lnSpc>
              <a:buFont typeface="Arial"/>
              <a:buChar char="⚬"/>
            </a:pPr>
            <a:r>
              <a:rPr lang="en-US" sz="2830">
                <a:solidFill>
                  <a:srgbClr val="000000"/>
                </a:solidFill>
                <a:latin typeface="Canva Sans 1"/>
              </a:rPr>
              <a:t>Constructed with the </a:t>
            </a:r>
            <a:r>
              <a:rPr lang="en-US" sz="2830">
                <a:solidFill>
                  <a:srgbClr val="000000"/>
                </a:solidFill>
                <a:latin typeface="Canva Sans 1 Bold"/>
              </a:rPr>
              <a:t>established goals in mind</a:t>
            </a:r>
            <a:r>
              <a:rPr lang="en-US" sz="2830">
                <a:solidFill>
                  <a:srgbClr val="000000"/>
                </a:solidFill>
                <a:latin typeface="Canva Sans 1"/>
              </a:rPr>
              <a:t>.</a:t>
            </a:r>
          </a:p>
        </p:txBody>
      </p:sp>
      <p:sp>
        <p:nvSpPr>
          <p:cNvPr name="TextBox 8" id="8"/>
          <p:cNvSpPr txBox="true"/>
          <p:nvPr/>
        </p:nvSpPr>
        <p:spPr>
          <a:xfrm rot="0">
            <a:off x="1028700" y="2009826"/>
            <a:ext cx="7405879" cy="654179"/>
          </a:xfrm>
          <a:prstGeom prst="rect">
            <a:avLst/>
          </a:prstGeom>
        </p:spPr>
        <p:txBody>
          <a:bodyPr anchor="t" rtlCol="false" tIns="0" lIns="0" bIns="0" rIns="0">
            <a:spAutoFit/>
          </a:bodyPr>
          <a:lstStyle/>
          <a:p>
            <a:pPr marL="690874" indent="-345437" lvl="1">
              <a:lnSpc>
                <a:spcPts val="5663"/>
              </a:lnSpc>
              <a:buFont typeface="Arial"/>
              <a:buChar char="•"/>
            </a:pPr>
            <a:r>
              <a:rPr lang="en-US" sz="3199">
                <a:solidFill>
                  <a:srgbClr val="000000"/>
                </a:solidFill>
                <a:latin typeface="Canva Sans 1 Bold"/>
              </a:rPr>
              <a:t>User-Centered Development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44555" y="-1583556"/>
            <a:ext cx="4486891" cy="4621329"/>
          </a:xfrm>
          <a:prstGeom prst="rect">
            <a:avLst/>
          </a:prstGeom>
        </p:spPr>
      </p:pic>
      <p:sp>
        <p:nvSpPr>
          <p:cNvPr name="TextBox 3" id="3"/>
          <p:cNvSpPr txBox="true"/>
          <p:nvPr/>
        </p:nvSpPr>
        <p:spPr>
          <a:xfrm rot="0">
            <a:off x="3853300" y="1047750"/>
            <a:ext cx="10581401" cy="984643"/>
          </a:xfrm>
          <a:prstGeom prst="rect">
            <a:avLst/>
          </a:prstGeom>
        </p:spPr>
        <p:txBody>
          <a:bodyPr anchor="t" rtlCol="false" tIns="0" lIns="0" bIns="0" rIns="0">
            <a:spAutoFit/>
          </a:bodyPr>
          <a:lstStyle/>
          <a:p>
            <a:pPr algn="ctr">
              <a:lnSpc>
                <a:spcPts val="7758"/>
              </a:lnSpc>
            </a:pPr>
            <a:r>
              <a:rPr lang="en-US" sz="6631">
                <a:solidFill>
                  <a:srgbClr val="082F69"/>
                </a:solidFill>
                <a:latin typeface="Open Sauce SemiBold"/>
              </a:rPr>
              <a:t>User Interaction</a:t>
            </a:r>
          </a:p>
        </p:txBody>
      </p:sp>
      <p:sp>
        <p:nvSpPr>
          <p:cNvPr name="TextBox 4" id="4"/>
          <p:cNvSpPr txBox="true"/>
          <p:nvPr/>
        </p:nvSpPr>
        <p:spPr>
          <a:xfrm rot="0">
            <a:off x="1028700" y="2348799"/>
            <a:ext cx="3944673" cy="688974"/>
          </a:xfrm>
          <a:prstGeom prst="rect">
            <a:avLst/>
          </a:prstGeom>
        </p:spPr>
        <p:txBody>
          <a:bodyPr anchor="t" rtlCol="false" tIns="0" lIns="0" bIns="0" rIns="0">
            <a:spAutoFit/>
          </a:bodyPr>
          <a:lstStyle/>
          <a:p>
            <a:pPr>
              <a:lnSpc>
                <a:spcPts val="5600"/>
              </a:lnSpc>
            </a:pPr>
            <a:r>
              <a:rPr lang="en-US" sz="4000">
                <a:solidFill>
                  <a:srgbClr val="0052CC"/>
                </a:solidFill>
                <a:latin typeface="Open Sans Bold"/>
              </a:rPr>
              <a:t>Persona</a:t>
            </a:r>
          </a:p>
        </p:txBody>
      </p:sp>
      <p:sp>
        <p:nvSpPr>
          <p:cNvPr name="TextBox 5" id="5"/>
          <p:cNvSpPr txBox="true"/>
          <p:nvPr/>
        </p:nvSpPr>
        <p:spPr>
          <a:xfrm rot="0">
            <a:off x="884334" y="3230880"/>
            <a:ext cx="7042346" cy="4751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Open Sans"/>
              </a:rPr>
              <a:t>João Alves, 25, Phd student at Universidade de Aveiro</a:t>
            </a:r>
          </a:p>
          <a:p>
            <a:pPr>
              <a:lnSpc>
                <a:spcPts val="3780"/>
              </a:lnSpc>
            </a:pPr>
          </a:p>
          <a:p>
            <a:pPr marL="582933" indent="-291467" lvl="1">
              <a:lnSpc>
                <a:spcPts val="3780"/>
              </a:lnSpc>
              <a:buFont typeface="Arial"/>
              <a:buChar char="•"/>
            </a:pPr>
            <a:r>
              <a:rPr lang="en-US" sz="2700">
                <a:solidFill>
                  <a:srgbClr val="000000"/>
                </a:solidFill>
                <a:latin typeface="Open Sans"/>
              </a:rPr>
              <a:t>Conducting a study about the impact of facial expressions in the interpretation of feelings</a:t>
            </a:r>
          </a:p>
          <a:p>
            <a:pPr>
              <a:lnSpc>
                <a:spcPts val="3780"/>
              </a:lnSpc>
            </a:pPr>
          </a:p>
          <a:p>
            <a:pPr marL="582933" indent="-291467" lvl="1">
              <a:lnSpc>
                <a:spcPts val="3780"/>
              </a:lnSpc>
              <a:buFont typeface="Arial"/>
              <a:buChar char="•"/>
            </a:pPr>
            <a:r>
              <a:rPr lang="en-US" sz="2700">
                <a:solidFill>
                  <a:srgbClr val="000000"/>
                </a:solidFill>
                <a:latin typeface="Open Sans"/>
              </a:rPr>
              <a:t>Having difficulties finding an easy way to record large quantities of videos to use in his study</a:t>
            </a:r>
          </a:p>
        </p:txBody>
      </p:sp>
      <p:sp>
        <p:nvSpPr>
          <p:cNvPr name="TextBox 6" id="6"/>
          <p:cNvSpPr txBox="true"/>
          <p:nvPr/>
        </p:nvSpPr>
        <p:spPr>
          <a:xfrm rot="0">
            <a:off x="9467663" y="2348865"/>
            <a:ext cx="3944673" cy="688908"/>
          </a:xfrm>
          <a:prstGeom prst="rect">
            <a:avLst/>
          </a:prstGeom>
        </p:spPr>
        <p:txBody>
          <a:bodyPr anchor="t" rtlCol="false" tIns="0" lIns="0" bIns="0" rIns="0">
            <a:spAutoFit/>
          </a:bodyPr>
          <a:lstStyle/>
          <a:p>
            <a:pPr>
              <a:lnSpc>
                <a:spcPts val="5600"/>
              </a:lnSpc>
            </a:pPr>
            <a:r>
              <a:rPr lang="en-US" sz="4000">
                <a:solidFill>
                  <a:srgbClr val="0052CC"/>
                </a:solidFill>
                <a:latin typeface="Open Sans Bold"/>
              </a:rPr>
              <a:t>Scenario</a:t>
            </a:r>
          </a:p>
        </p:txBody>
      </p:sp>
      <p:sp>
        <p:nvSpPr>
          <p:cNvPr name="TextBox 7" id="7"/>
          <p:cNvSpPr txBox="true"/>
          <p:nvPr/>
        </p:nvSpPr>
        <p:spPr>
          <a:xfrm rot="0">
            <a:off x="9144000" y="3230880"/>
            <a:ext cx="7042346" cy="4751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Open Sans"/>
              </a:rPr>
              <a:t>Enter the platform</a:t>
            </a:r>
          </a:p>
          <a:p>
            <a:pPr>
              <a:lnSpc>
                <a:spcPts val="3780"/>
              </a:lnSpc>
            </a:pPr>
          </a:p>
          <a:p>
            <a:pPr marL="582933" indent="-291467" lvl="1">
              <a:lnSpc>
                <a:spcPts val="3780"/>
              </a:lnSpc>
              <a:buFont typeface="Arial"/>
              <a:buChar char="•"/>
            </a:pPr>
            <a:r>
              <a:rPr lang="en-US" sz="2700">
                <a:solidFill>
                  <a:srgbClr val="000000"/>
                </a:solidFill>
                <a:latin typeface="Open Sans"/>
              </a:rPr>
              <a:t>Create a new project</a:t>
            </a:r>
          </a:p>
          <a:p>
            <a:pPr>
              <a:lnSpc>
                <a:spcPts val="3780"/>
              </a:lnSpc>
            </a:pPr>
          </a:p>
          <a:p>
            <a:pPr marL="582933" indent="-291467" lvl="1">
              <a:lnSpc>
                <a:spcPts val="3780"/>
              </a:lnSpc>
              <a:buFont typeface="Arial"/>
              <a:buChar char="•"/>
            </a:pPr>
            <a:r>
              <a:rPr lang="en-US" sz="2700">
                <a:solidFill>
                  <a:srgbClr val="000000"/>
                </a:solidFill>
                <a:latin typeface="Open Sans"/>
              </a:rPr>
              <a:t>Set intended recording specifications and labels</a:t>
            </a:r>
          </a:p>
          <a:p>
            <a:pPr>
              <a:lnSpc>
                <a:spcPts val="3780"/>
              </a:lnSpc>
            </a:pPr>
          </a:p>
          <a:p>
            <a:pPr marL="582933" indent="-291467" lvl="1">
              <a:lnSpc>
                <a:spcPts val="3780"/>
              </a:lnSpc>
              <a:buFont typeface="Arial"/>
              <a:buChar char="•"/>
            </a:pPr>
            <a:r>
              <a:rPr lang="en-US" sz="2700">
                <a:solidFill>
                  <a:srgbClr val="000000"/>
                </a:solidFill>
                <a:latin typeface="Open Sans"/>
              </a:rPr>
              <a:t>Use the framework's automative capabilities to easily and effectively grow the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F0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44555" y="-1583556"/>
            <a:ext cx="4486891" cy="4621329"/>
          </a:xfrm>
          <a:prstGeom prst="rect">
            <a:avLst/>
          </a:prstGeom>
        </p:spPr>
      </p:pic>
      <p:sp>
        <p:nvSpPr>
          <p:cNvPr name="TextBox 3" id="3"/>
          <p:cNvSpPr txBox="true"/>
          <p:nvPr/>
        </p:nvSpPr>
        <p:spPr>
          <a:xfrm rot="0">
            <a:off x="3853300" y="1047750"/>
            <a:ext cx="10581401" cy="984643"/>
          </a:xfrm>
          <a:prstGeom prst="rect">
            <a:avLst/>
          </a:prstGeom>
        </p:spPr>
        <p:txBody>
          <a:bodyPr anchor="t" rtlCol="false" tIns="0" lIns="0" bIns="0" rIns="0">
            <a:spAutoFit/>
          </a:bodyPr>
          <a:lstStyle/>
          <a:p>
            <a:pPr algn="ctr">
              <a:lnSpc>
                <a:spcPts val="7758"/>
              </a:lnSpc>
            </a:pPr>
            <a:r>
              <a:rPr lang="en-US" sz="6631">
                <a:solidFill>
                  <a:srgbClr val="082F69"/>
                </a:solidFill>
                <a:latin typeface="Open Sauce SemiBold"/>
              </a:rPr>
              <a:t>User Interaction</a:t>
            </a:r>
          </a:p>
        </p:txBody>
      </p:sp>
      <p:sp>
        <p:nvSpPr>
          <p:cNvPr name="TextBox 4" id="4"/>
          <p:cNvSpPr txBox="true"/>
          <p:nvPr/>
        </p:nvSpPr>
        <p:spPr>
          <a:xfrm rot="0">
            <a:off x="1028700" y="2348799"/>
            <a:ext cx="3944673" cy="688974"/>
          </a:xfrm>
          <a:prstGeom prst="rect">
            <a:avLst/>
          </a:prstGeom>
        </p:spPr>
        <p:txBody>
          <a:bodyPr anchor="t" rtlCol="false" tIns="0" lIns="0" bIns="0" rIns="0">
            <a:spAutoFit/>
          </a:bodyPr>
          <a:lstStyle/>
          <a:p>
            <a:pPr>
              <a:lnSpc>
                <a:spcPts val="5600"/>
              </a:lnSpc>
            </a:pPr>
            <a:r>
              <a:rPr lang="en-US" sz="4000">
                <a:solidFill>
                  <a:srgbClr val="0052CC"/>
                </a:solidFill>
                <a:latin typeface="Open Sans Bold"/>
              </a:rPr>
              <a:t>Persona</a:t>
            </a:r>
          </a:p>
        </p:txBody>
      </p:sp>
      <p:sp>
        <p:nvSpPr>
          <p:cNvPr name="TextBox 5" id="5"/>
          <p:cNvSpPr txBox="true"/>
          <p:nvPr/>
        </p:nvSpPr>
        <p:spPr>
          <a:xfrm rot="0">
            <a:off x="670341" y="3380673"/>
            <a:ext cx="7042346" cy="6656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Open Sans"/>
              </a:rPr>
              <a:t>Bradley</a:t>
            </a:r>
            <a:r>
              <a:rPr lang="en-US" sz="2700">
                <a:solidFill>
                  <a:srgbClr val="000000"/>
                </a:solidFill>
                <a:latin typeface="Open Sans"/>
              </a:rPr>
              <a:t> Henderson, 34, developer at a young San Francisco tech company</a:t>
            </a:r>
          </a:p>
          <a:p>
            <a:pPr>
              <a:lnSpc>
                <a:spcPts val="3780"/>
              </a:lnSpc>
            </a:pPr>
          </a:p>
          <a:p>
            <a:pPr marL="582933" indent="-291467" lvl="1">
              <a:lnSpc>
                <a:spcPts val="3780"/>
              </a:lnSpc>
              <a:buFont typeface="Arial"/>
              <a:buChar char="•"/>
            </a:pPr>
            <a:r>
              <a:rPr lang="en-US" sz="2700">
                <a:solidFill>
                  <a:srgbClr val="000000"/>
                </a:solidFill>
                <a:latin typeface="Open Sans"/>
              </a:rPr>
              <a:t>Looking to improve the accessibility off his mobile app</a:t>
            </a:r>
          </a:p>
          <a:p>
            <a:pPr>
              <a:lnSpc>
                <a:spcPts val="3780"/>
              </a:lnSpc>
            </a:pPr>
          </a:p>
          <a:p>
            <a:pPr marL="582933" indent="-291467" lvl="1">
              <a:lnSpc>
                <a:spcPts val="3780"/>
              </a:lnSpc>
              <a:buFont typeface="Arial"/>
              <a:buChar char="•"/>
            </a:pPr>
            <a:r>
              <a:rPr lang="en-US" sz="2700">
                <a:solidFill>
                  <a:srgbClr val="000000"/>
                </a:solidFill>
                <a:latin typeface="Open Sans"/>
              </a:rPr>
              <a:t>Attempting to tackle challenges caused by diseases such as Parkinson</a:t>
            </a:r>
          </a:p>
          <a:p>
            <a:pPr>
              <a:lnSpc>
                <a:spcPts val="3780"/>
              </a:lnSpc>
            </a:pPr>
          </a:p>
          <a:p>
            <a:pPr marL="582933" indent="-291467" lvl="1">
              <a:lnSpc>
                <a:spcPts val="3780"/>
              </a:lnSpc>
              <a:buFont typeface="Arial"/>
              <a:buChar char="•"/>
            </a:pPr>
            <a:r>
              <a:rPr lang="en-US" sz="2700">
                <a:solidFill>
                  <a:srgbClr val="000000"/>
                </a:solidFill>
                <a:latin typeface="Open Sans"/>
              </a:rPr>
              <a:t>Creating an AI gesture recognition model</a:t>
            </a:r>
          </a:p>
          <a:p>
            <a:pPr>
              <a:lnSpc>
                <a:spcPts val="3780"/>
              </a:lnSpc>
            </a:pPr>
          </a:p>
          <a:p>
            <a:pPr marL="582933" indent="-291467" lvl="1">
              <a:lnSpc>
                <a:spcPts val="3780"/>
              </a:lnSpc>
              <a:buFont typeface="Arial"/>
              <a:buChar char="•"/>
            </a:pPr>
            <a:r>
              <a:rPr lang="en-US" sz="2700">
                <a:solidFill>
                  <a:srgbClr val="000000"/>
                </a:solidFill>
                <a:latin typeface="Open Sans"/>
              </a:rPr>
              <a:t>Struggling to find datasets suitable enough to train his model</a:t>
            </a:r>
          </a:p>
        </p:txBody>
      </p:sp>
      <p:sp>
        <p:nvSpPr>
          <p:cNvPr name="TextBox 6" id="6"/>
          <p:cNvSpPr txBox="true"/>
          <p:nvPr/>
        </p:nvSpPr>
        <p:spPr>
          <a:xfrm rot="0">
            <a:off x="10358745" y="2348799"/>
            <a:ext cx="3944673" cy="688908"/>
          </a:xfrm>
          <a:prstGeom prst="rect">
            <a:avLst/>
          </a:prstGeom>
        </p:spPr>
        <p:txBody>
          <a:bodyPr anchor="t" rtlCol="false" tIns="0" lIns="0" bIns="0" rIns="0">
            <a:spAutoFit/>
          </a:bodyPr>
          <a:lstStyle/>
          <a:p>
            <a:pPr>
              <a:lnSpc>
                <a:spcPts val="5600"/>
              </a:lnSpc>
            </a:pPr>
            <a:r>
              <a:rPr lang="en-US" sz="4000">
                <a:solidFill>
                  <a:srgbClr val="0052CC"/>
                </a:solidFill>
                <a:latin typeface="Open Sans Bold"/>
              </a:rPr>
              <a:t>Scenario</a:t>
            </a:r>
          </a:p>
        </p:txBody>
      </p:sp>
      <p:sp>
        <p:nvSpPr>
          <p:cNvPr name="TextBox 7" id="7"/>
          <p:cNvSpPr txBox="true"/>
          <p:nvPr/>
        </p:nvSpPr>
        <p:spPr>
          <a:xfrm rot="0">
            <a:off x="10216954" y="3380607"/>
            <a:ext cx="7042346" cy="61798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Open Sans"/>
              </a:rPr>
              <a:t>Enter the platform </a:t>
            </a:r>
          </a:p>
          <a:p>
            <a:pPr>
              <a:lnSpc>
                <a:spcPts val="3780"/>
              </a:lnSpc>
            </a:pPr>
          </a:p>
          <a:p>
            <a:pPr marL="582933" indent="-291467" lvl="1">
              <a:lnSpc>
                <a:spcPts val="3780"/>
              </a:lnSpc>
              <a:buFont typeface="Arial"/>
              <a:buChar char="•"/>
            </a:pPr>
            <a:r>
              <a:rPr lang="en-US" sz="2700">
                <a:solidFill>
                  <a:srgbClr val="000000"/>
                </a:solidFill>
                <a:latin typeface="Open Sans"/>
              </a:rPr>
              <a:t>Browse through public projects</a:t>
            </a:r>
          </a:p>
          <a:p>
            <a:pPr>
              <a:lnSpc>
                <a:spcPts val="3780"/>
              </a:lnSpc>
            </a:pPr>
          </a:p>
          <a:p>
            <a:pPr marL="582933" indent="-291467" lvl="1">
              <a:lnSpc>
                <a:spcPts val="3780"/>
              </a:lnSpc>
              <a:buFont typeface="Arial"/>
              <a:buChar char="•"/>
            </a:pPr>
            <a:r>
              <a:rPr lang="en-US" sz="2700">
                <a:solidFill>
                  <a:srgbClr val="000000"/>
                </a:solidFill>
                <a:latin typeface="Open Sans"/>
              </a:rPr>
              <a:t>Select a suitable project</a:t>
            </a:r>
          </a:p>
          <a:p>
            <a:pPr>
              <a:lnSpc>
                <a:spcPts val="3780"/>
              </a:lnSpc>
            </a:pPr>
          </a:p>
          <a:p>
            <a:pPr marL="582933" indent="-291467" lvl="1">
              <a:lnSpc>
                <a:spcPts val="3780"/>
              </a:lnSpc>
              <a:buFont typeface="Arial"/>
              <a:buChar char="•"/>
            </a:pPr>
            <a:r>
              <a:rPr lang="en-US" sz="2700">
                <a:solidFill>
                  <a:srgbClr val="000000"/>
                </a:solidFill>
                <a:latin typeface="Open Sans"/>
              </a:rPr>
              <a:t>Check content and edit or delete it if need be</a:t>
            </a:r>
          </a:p>
          <a:p>
            <a:pPr>
              <a:lnSpc>
                <a:spcPts val="3780"/>
              </a:lnSpc>
            </a:pPr>
          </a:p>
          <a:p>
            <a:pPr marL="582933" indent="-291467" lvl="1">
              <a:lnSpc>
                <a:spcPts val="3780"/>
              </a:lnSpc>
              <a:buFont typeface="Arial"/>
              <a:buChar char="•"/>
            </a:pPr>
            <a:r>
              <a:rPr lang="en-US" sz="2700">
                <a:solidFill>
                  <a:srgbClr val="000000"/>
                </a:solidFill>
                <a:latin typeface="Open Sans"/>
              </a:rPr>
              <a:t>Visualize the analysis</a:t>
            </a:r>
          </a:p>
          <a:p>
            <a:pPr>
              <a:lnSpc>
                <a:spcPts val="3780"/>
              </a:lnSpc>
            </a:pPr>
          </a:p>
          <a:p>
            <a:pPr marL="582933" indent="-291467" lvl="1">
              <a:lnSpc>
                <a:spcPts val="3780"/>
              </a:lnSpc>
              <a:buFont typeface="Arial"/>
              <a:buChar char="•"/>
            </a:pPr>
            <a:r>
              <a:rPr lang="en-US" sz="2700">
                <a:solidFill>
                  <a:srgbClr val="000000"/>
                </a:solidFill>
                <a:latin typeface="Open Sans"/>
              </a:rPr>
              <a:t>Scale up the process by adding more contributors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CF0F3"/>
        </a:solidFill>
      </p:bgPr>
    </p:bg>
    <p:spTree>
      <p:nvGrpSpPr>
        <p:cNvPr id="1" name=""/>
        <p:cNvGrpSpPr/>
        <p:nvPr/>
      </p:nvGrpSpPr>
      <p:grpSpPr>
        <a:xfrm>
          <a:off x="0" y="0"/>
          <a:ext cx="0" cy="0"/>
          <a:chOff x="0" y="0"/>
          <a:chExt cx="0" cy="0"/>
        </a:xfrm>
      </p:grpSpPr>
      <p:sp>
        <p:nvSpPr>
          <p:cNvPr name="TextBox 2" id="2"/>
          <p:cNvSpPr txBox="true"/>
          <p:nvPr/>
        </p:nvSpPr>
        <p:spPr>
          <a:xfrm rot="0">
            <a:off x="5332927" y="491403"/>
            <a:ext cx="7054934" cy="1065657"/>
          </a:xfrm>
          <a:prstGeom prst="rect">
            <a:avLst/>
          </a:prstGeom>
        </p:spPr>
        <p:txBody>
          <a:bodyPr anchor="t" rtlCol="false" tIns="0" lIns="0" bIns="0" rIns="0">
            <a:spAutoFit/>
          </a:bodyPr>
          <a:lstStyle/>
          <a:p>
            <a:pPr algn="ctr">
              <a:lnSpc>
                <a:spcPts val="8424"/>
              </a:lnSpc>
            </a:pPr>
            <a:r>
              <a:rPr lang="en-US" sz="7200">
                <a:solidFill>
                  <a:srgbClr val="000000"/>
                </a:solidFill>
                <a:latin typeface="Open Sauce SemiBold"/>
              </a:rPr>
              <a:t>Tasks</a:t>
            </a:r>
          </a:p>
        </p:txBody>
      </p:sp>
      <p:sp>
        <p:nvSpPr>
          <p:cNvPr name="TextBox 3" id="3"/>
          <p:cNvSpPr txBox="true"/>
          <p:nvPr/>
        </p:nvSpPr>
        <p:spPr>
          <a:xfrm rot="0">
            <a:off x="688837" y="2106209"/>
            <a:ext cx="7394797" cy="7491333"/>
          </a:xfrm>
          <a:prstGeom prst="rect">
            <a:avLst/>
          </a:prstGeom>
        </p:spPr>
        <p:txBody>
          <a:bodyPr anchor="t" rtlCol="false" tIns="0" lIns="0" bIns="0" rIns="0">
            <a:spAutoFit/>
          </a:bodyPr>
          <a:lstStyle/>
          <a:p>
            <a:pPr marL="611008" indent="-305504" lvl="1">
              <a:lnSpc>
                <a:spcPts val="5009"/>
              </a:lnSpc>
              <a:buFont typeface="Arial"/>
              <a:buChar char="•"/>
            </a:pPr>
            <a:r>
              <a:rPr lang="en-US" sz="2830">
                <a:solidFill>
                  <a:srgbClr val="000000"/>
                </a:solidFill>
                <a:latin typeface="Canva Sans 1"/>
              </a:rPr>
              <a:t>Search what MFDAA has to offer and its mission</a:t>
            </a:r>
            <a:r>
              <a:rPr lang="en-US" sz="2830">
                <a:solidFill>
                  <a:srgbClr val="000000"/>
                </a:solidFill>
                <a:latin typeface="Canva Sans 1"/>
              </a:rPr>
              <a:t> </a:t>
            </a:r>
          </a:p>
          <a:p>
            <a:pPr>
              <a:lnSpc>
                <a:spcPts val="5009"/>
              </a:lnSpc>
            </a:pPr>
          </a:p>
          <a:p>
            <a:pPr marL="611008" indent="-305504" lvl="1">
              <a:lnSpc>
                <a:spcPts val="5009"/>
              </a:lnSpc>
              <a:buFont typeface="Arial"/>
              <a:buChar char="•"/>
            </a:pPr>
            <a:r>
              <a:rPr lang="en-US" sz="2830">
                <a:solidFill>
                  <a:srgbClr val="000000"/>
                </a:solidFill>
                <a:latin typeface="Canva Sans 1"/>
              </a:rPr>
              <a:t>Change the class of the video you wish to associate to future recording </a:t>
            </a:r>
          </a:p>
          <a:p>
            <a:pPr>
              <a:lnSpc>
                <a:spcPts val="5009"/>
              </a:lnSpc>
            </a:pPr>
          </a:p>
          <a:p>
            <a:pPr marL="611008" indent="-305504" lvl="1">
              <a:lnSpc>
                <a:spcPts val="5009"/>
              </a:lnSpc>
              <a:buFont typeface="Arial"/>
              <a:buChar char="•"/>
            </a:pPr>
            <a:r>
              <a:rPr lang="en-US" sz="2830">
                <a:solidFill>
                  <a:srgbClr val="000000"/>
                </a:solidFill>
                <a:latin typeface="Canva Sans 1"/>
              </a:rPr>
              <a:t>Record video(s) </a:t>
            </a:r>
          </a:p>
          <a:p>
            <a:pPr>
              <a:lnSpc>
                <a:spcPts val="5009"/>
              </a:lnSpc>
            </a:pPr>
          </a:p>
          <a:p>
            <a:pPr marL="611008" indent="-305504" lvl="1">
              <a:lnSpc>
                <a:spcPts val="5009"/>
              </a:lnSpc>
              <a:buFont typeface="Arial"/>
              <a:buChar char="•"/>
            </a:pPr>
            <a:r>
              <a:rPr lang="en-US" sz="2830">
                <a:solidFill>
                  <a:srgbClr val="000000"/>
                </a:solidFill>
                <a:latin typeface="Canva Sans 1"/>
              </a:rPr>
              <a:t>Change recording(s) name(s) / label(s) </a:t>
            </a:r>
          </a:p>
          <a:p>
            <a:pPr>
              <a:lnSpc>
                <a:spcPts val="5009"/>
              </a:lnSpc>
            </a:pPr>
          </a:p>
          <a:p>
            <a:pPr marL="611008" indent="-305504" lvl="1">
              <a:lnSpc>
                <a:spcPts val="5009"/>
              </a:lnSpc>
              <a:buFont typeface="Arial"/>
              <a:buChar char="•"/>
            </a:pPr>
            <a:r>
              <a:rPr lang="en-US" sz="2830">
                <a:solidFill>
                  <a:srgbClr val="000000"/>
                </a:solidFill>
                <a:latin typeface="Canva Sans 1"/>
              </a:rPr>
              <a:t>Change recording(s) class(es) </a:t>
            </a:r>
          </a:p>
          <a:p>
            <a:pPr>
              <a:lnSpc>
                <a:spcPts val="5009"/>
              </a:lnSpc>
            </a:pPr>
          </a:p>
        </p:txBody>
      </p:sp>
      <p:sp>
        <p:nvSpPr>
          <p:cNvPr name="TextBox 4" id="4"/>
          <p:cNvSpPr txBox="true"/>
          <p:nvPr/>
        </p:nvSpPr>
        <p:spPr>
          <a:xfrm rot="0">
            <a:off x="9864503" y="2106209"/>
            <a:ext cx="7394797" cy="7491333"/>
          </a:xfrm>
          <a:prstGeom prst="rect">
            <a:avLst/>
          </a:prstGeom>
        </p:spPr>
        <p:txBody>
          <a:bodyPr anchor="t" rtlCol="false" tIns="0" lIns="0" bIns="0" rIns="0">
            <a:spAutoFit/>
          </a:bodyPr>
          <a:lstStyle/>
          <a:p>
            <a:pPr marL="611008" indent="-305504" lvl="1">
              <a:lnSpc>
                <a:spcPts val="5009"/>
              </a:lnSpc>
              <a:buFont typeface="Arial"/>
              <a:buChar char="•"/>
            </a:pPr>
            <a:r>
              <a:rPr lang="en-US" sz="2830">
                <a:solidFill>
                  <a:srgbClr val="000000"/>
                </a:solidFill>
                <a:latin typeface="Canva Sans 1"/>
              </a:rPr>
              <a:t>Predict where the video will be displayed after being sent to DB </a:t>
            </a:r>
          </a:p>
          <a:p>
            <a:pPr>
              <a:lnSpc>
                <a:spcPts val="5009"/>
              </a:lnSpc>
            </a:pPr>
          </a:p>
          <a:p>
            <a:pPr marL="611008" indent="-305504" lvl="1">
              <a:lnSpc>
                <a:spcPts val="5009"/>
              </a:lnSpc>
              <a:buFont typeface="Arial"/>
              <a:buChar char="•"/>
            </a:pPr>
            <a:r>
              <a:rPr lang="en-US" sz="2830">
                <a:solidFill>
                  <a:srgbClr val="000000"/>
                </a:solidFill>
                <a:latin typeface="Canva Sans 1"/>
              </a:rPr>
              <a:t>Delete video(s) </a:t>
            </a:r>
          </a:p>
          <a:p>
            <a:pPr>
              <a:lnSpc>
                <a:spcPts val="5009"/>
              </a:lnSpc>
            </a:pPr>
          </a:p>
          <a:p>
            <a:pPr marL="611008" indent="-305504" lvl="1">
              <a:lnSpc>
                <a:spcPts val="5009"/>
              </a:lnSpc>
              <a:buFont typeface="Arial"/>
              <a:buChar char="•"/>
            </a:pPr>
            <a:r>
              <a:rPr lang="en-US" sz="2830">
                <a:solidFill>
                  <a:srgbClr val="000000"/>
                </a:solidFill>
                <a:latin typeface="Canva Sans 1"/>
              </a:rPr>
              <a:t>Go to the page that predict what gesture you are trying to do </a:t>
            </a:r>
          </a:p>
          <a:p>
            <a:pPr>
              <a:lnSpc>
                <a:spcPts val="5009"/>
              </a:lnSpc>
            </a:pPr>
          </a:p>
          <a:p>
            <a:pPr marL="611008" indent="-305504" lvl="1">
              <a:lnSpc>
                <a:spcPts val="5009"/>
              </a:lnSpc>
              <a:buFont typeface="Arial"/>
              <a:buChar char="•"/>
            </a:pPr>
            <a:r>
              <a:rPr lang="en-US" sz="2830">
                <a:solidFill>
                  <a:srgbClr val="000000"/>
                </a:solidFill>
                <a:latin typeface="Canva Sans 1"/>
              </a:rPr>
              <a:t>Go to Profile and Delete Account </a:t>
            </a:r>
          </a:p>
          <a:p>
            <a:pPr>
              <a:lnSpc>
                <a:spcPts val="5009"/>
              </a:lnSpc>
            </a:pPr>
          </a:p>
          <a:p>
            <a:pPr marL="611008" indent="-305504" lvl="1">
              <a:lnSpc>
                <a:spcPts val="5009"/>
              </a:lnSpc>
              <a:buFont typeface="Arial"/>
              <a:buChar char="•"/>
            </a:pPr>
            <a:r>
              <a:rPr lang="en-US" sz="2830">
                <a:solidFill>
                  <a:srgbClr val="000000"/>
                </a:solidFill>
                <a:latin typeface="Canva Sans 1"/>
              </a:rPr>
              <a:t>Browse on DB </a:t>
            </a:r>
          </a:p>
          <a:p>
            <a:pPr>
              <a:lnSpc>
                <a:spcPts val="500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DAFjX3Ewbe4</dc:identifier>
  <dcterms:modified xsi:type="dcterms:W3CDTF">2011-08-01T06:04:30Z</dcterms:modified>
  <cp:revision>1</cp:revision>
  <dc:title>Cópia de Milestone 4</dc:title>
</cp:coreProperties>
</file>